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600" r:id="rId2"/>
    <p:sldId id="272" r:id="rId3"/>
    <p:sldId id="265" r:id="rId4"/>
    <p:sldId id="649" r:id="rId5"/>
    <p:sldId id="470" r:id="rId6"/>
    <p:sldId id="655" r:id="rId7"/>
    <p:sldId id="427" r:id="rId8"/>
    <p:sldId id="428" r:id="rId9"/>
    <p:sldId id="372" r:id="rId10"/>
    <p:sldId id="998" r:id="rId11"/>
    <p:sldId id="276" r:id="rId12"/>
    <p:sldId id="999" r:id="rId13"/>
    <p:sldId id="646" r:id="rId14"/>
    <p:sldId id="980" r:id="rId15"/>
    <p:sldId id="296" r:id="rId16"/>
    <p:sldId id="299" r:id="rId17"/>
    <p:sldId id="932" r:id="rId18"/>
    <p:sldId id="990" r:id="rId19"/>
    <p:sldId id="991" r:id="rId20"/>
    <p:sldId id="282" r:id="rId21"/>
    <p:sldId id="283" r:id="rId22"/>
    <p:sldId id="1003" r:id="rId23"/>
    <p:sldId id="513" r:id="rId24"/>
    <p:sldId id="273" r:id="rId25"/>
    <p:sldId id="1006" r:id="rId26"/>
    <p:sldId id="1005" r:id="rId27"/>
    <p:sldId id="1007" r:id="rId28"/>
    <p:sldId id="278" r:id="rId29"/>
    <p:sldId id="263" r:id="rId30"/>
    <p:sldId id="281" r:id="rId31"/>
    <p:sldId id="2147476129" r:id="rId32"/>
    <p:sldId id="1009" r:id="rId33"/>
    <p:sldId id="2147476128" r:id="rId34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0066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50000"/>
    <p:restoredTop sz="94613"/>
  </p:normalViewPr>
  <p:slideViewPr>
    <p:cSldViewPr>
      <p:cViewPr>
        <p:scale>
          <a:sx n="164" d="100"/>
          <a:sy n="164" d="100"/>
        </p:scale>
        <p:origin x="1016" y="-1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fld id="{6943547C-6DB5-4BDA-9734-A5DAE428B111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fld id="{A58410C7-6282-4C3C-B504-8512C8BABBE3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36680207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27809-BB35-7746-88BE-FBD5DC78A8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48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64C1893-2F45-BC43-A6A3-94E7E1F98E49}" type="slidenum">
              <a:rPr lang="it-IT" sz="1200">
                <a:solidFill>
                  <a:srgbClr val="000000"/>
                </a:solidFill>
              </a:rPr>
              <a:pPr eaLnBrk="1" hangingPunct="1"/>
              <a:t>5</a:t>
            </a:fld>
            <a:endParaRPr lang="it-IT" sz="1200">
              <a:solidFill>
                <a:srgbClr val="000000"/>
              </a:solidFill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988"/>
            <a:ext cx="5027613" cy="41116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lIns="89953" tIns="44980" rIns="89953" bIns="4498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136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4416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>
              <a:ea typeface="ＭＳ Ｐゴシック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BB433C-5703-421A-89A5-A55071E772DE}" type="slidenum">
              <a:rPr lang="en-US" smtClean="0">
                <a:solidFill>
                  <a:srgbClr val="000000"/>
                </a:solidFill>
                <a:ea typeface="ＭＳ Ｐゴシック"/>
                <a:cs typeface="ＭＳ Ｐゴシック"/>
              </a:rPr>
              <a:pPr/>
              <a:t>11</a:t>
            </a:fld>
            <a:endParaRPr lang="en-US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41650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B4A23B2D-02C2-0087-8C9E-6C692B0B16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5459B50A-1113-550D-4A17-00EDB1FDC5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1DBCDDED-0C7D-A1AB-B445-8D40B5182A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119AC22-47FE-9A41-B69B-B0AF4A42FD1C}" type="slidenum">
              <a:rPr lang="en-GB" altLang="en-US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EC3F18CC-8515-F6D0-2C35-9B1C888F93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5E16ABC7-3CCC-CEA9-DD46-DE12B4298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3EE309DA-A1C3-6CF4-0DC7-87F866A113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F71FD5-ED4A-F94D-8731-BCEA523A96CA}" type="slidenum">
              <a:rPr lang="en-GB" altLang="en-US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F36C5059-5448-C821-F706-978DBC016C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75A06635-C413-CF6D-C430-7F9AC52802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8B6FD21-1AF9-244C-B952-E9AFA3BEB352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217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37378" indent="-283607"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34428" indent="-226886"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588199" indent="-226886"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41970" indent="-226886"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FE08250C-5BD6-8E4C-ABA4-3064772C50D5}" type="slidenum">
              <a:rPr lang="en-US" sz="1200" b="0">
                <a:latin typeface="Arial" charset="0"/>
              </a:rPr>
              <a:pPr/>
              <a:t>18</a:t>
            </a:fld>
            <a:endParaRPr lang="en-US" sz="1200" b="0">
              <a:latin typeface="Arial" charset="0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37378" indent="-283607"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34428" indent="-226886"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588199" indent="-226886"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41970" indent="-226886"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EF6D7F98-FAF7-2345-BD61-01869B757E3B}" type="slidenum">
              <a:rPr lang="en-US" sz="1200" b="0">
                <a:latin typeface="Arial" charset="0"/>
              </a:rPr>
              <a:pPr/>
              <a:t>19</a:t>
            </a:fld>
            <a:endParaRPr lang="en-US" sz="1200" b="0">
              <a:latin typeface="Arial" charset="0"/>
            </a:endParaRPr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300D0D-E5A0-4E7C-A3E9-A23532A5B3F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94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8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</a:rPr>
              <a:t>There was a rapid-onset bronchodilation, max at 1 h post-inhalation (and may be underestimated since at that timepoint the methacholine PC20 was performed)</a:t>
            </a:r>
          </a:p>
        </p:txBody>
      </p:sp>
      <p:sp>
        <p:nvSpPr>
          <p:cNvPr id="1228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900F6B4-48C2-B440-83F9-51FA086A11D5}" type="slidenum">
              <a:rPr lang="en-US" sz="1200">
                <a:ea typeface="MS PGothic" charset="0"/>
                <a:cs typeface="MS PGothic" charset="0"/>
              </a:rPr>
              <a:pPr eaLnBrk="1" hangingPunct="1"/>
              <a:t>21</a:t>
            </a:fld>
            <a:endParaRPr lang="en-US" sz="1200"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6431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178739-0DAD-A84A-A3A1-7113B815370D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8372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178739-0DAD-A84A-A3A1-7113B815370D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6161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178739-0DAD-A84A-A3A1-7113B815370D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0381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178739-0DAD-A84A-A3A1-7113B815370D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606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D86BC9-E1A6-D343-9F53-90B4F0BAD775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934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7054AA-1C0E-4F40-95B6-E74C8670C356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50BE6-B625-4122-AA36-0891513F3404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1597728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88B749-647E-41CE-8B61-DED072B07016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056CC-2801-42DC-9EFF-2701EF0D91C7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3769679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30204D-5587-4F93-A82A-AAC45B12C624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10530-B794-4A67-BDBC-3658034D0D54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272167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6B7124-C098-4A08-BF6E-7A4ABD402778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A620D-E12F-4B12-9F98-4907678B1153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426776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D846DE-10F8-409F-969B-3A9A38BFC78F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1D3F1-291A-417C-BC28-BF3E691BADDF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338829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33E6B8-7D2C-4569-9664-06CC1939601A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EE51F-51EF-4104-B8E2-C0992F0D24FC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366357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831960-DD42-4585-BA88-1E3416C6D152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C17E5-DD6E-41C2-85EC-6C119370D287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3555906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7B094A-C87A-496A-9698-528ED7F61C01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0C6B9-BD7B-4670-A564-A992DE136B63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311881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FA2805-97E7-4D16-936E-DB2B970BEAAF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62BFB2-5CE9-458A-A6F5-91B06D68BD41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674581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DD9D97-077A-44CF-BEDA-35150AD63398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B97C3F-2AAF-4CA4-B1EC-250D132D6CC4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321828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F87B7B-6AC1-429E-827F-E2F427B2E58C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F1C02-A798-409F-9849-9478722BF53D}" type="slidenum">
              <a:rPr lang="it-IT" altLang="ko-KR"/>
              <a:pPr/>
              <a:t>‹#›</a:t>
            </a:fld>
            <a:endParaRPr lang="it-IT" altLang="ko-KR"/>
          </a:p>
        </p:txBody>
      </p:sp>
    </p:spTree>
    <p:extLst>
      <p:ext uri="{BB962C8B-B14F-4D97-AF65-F5344CB8AC3E}">
        <p14:creationId xmlns:p14="http://schemas.microsoft.com/office/powerpoint/2010/main" val="1205284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D0177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D01778"/>
                </a:solidFill>
                <a:latin typeface="Arial"/>
                <a:cs typeface="Arial"/>
              </a:defRPr>
            </a:lvl1pPr>
          </a:lstStyle>
          <a:p>
            <a:pPr marL="889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270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ko-KR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ko-KR"/>
              <a:t>Fare clic per modificare stili del testo dello schema</a:t>
            </a:r>
          </a:p>
          <a:p>
            <a:pPr lvl="1"/>
            <a:r>
              <a:rPr lang="it-IT" altLang="ko-KR"/>
              <a:t>Secondo livello</a:t>
            </a:r>
          </a:p>
          <a:p>
            <a:pPr lvl="2"/>
            <a:r>
              <a:rPr lang="it-IT" altLang="ko-KR"/>
              <a:t>Terzo livello</a:t>
            </a:r>
          </a:p>
          <a:p>
            <a:pPr lvl="3"/>
            <a:r>
              <a:rPr lang="it-IT" altLang="ko-KR"/>
              <a:t>Quarto livello</a:t>
            </a:r>
          </a:p>
          <a:p>
            <a:pPr lvl="4"/>
            <a:r>
              <a:rPr lang="it-IT" altLang="ko-KR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55B22B8A-F1AC-4047-A4A6-B08CC1473C70}" type="datetimeFigureOut">
              <a:rPr lang="it-IT" altLang="ko-KR"/>
              <a:pPr/>
              <a:t>09/06/2026</a:t>
            </a:fld>
            <a:endParaRPr lang="it-IT" altLang="ko-K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ko-K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07A7CE5E-8EFD-4E88-8C9F-D3D2464E9BF1}" type="slidenum">
              <a:rPr lang="it-IT" altLang="ko-KR"/>
              <a:pPr/>
              <a:t>‹#›</a:t>
            </a:fld>
            <a:endParaRPr lang="it-IT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jpet.aspetjournals.org/content/vol318/issue2/images/large/zpt0080669710003.jpeg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://jpet.aspetjournals.org/content/vol318/issue2/images/large/zpt0080669710004.jpeg" TargetMode="Externa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jpet.aspetjournals.org/content/vol318/issue2/images/large/zpt0080669710006.jpe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://jpet.aspetjournals.org/content/vol318/issue2/images/large/zpt0080669710012.jpeg" TargetMode="Externa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jpeg"/><Relationship Id="rId9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microsoft.com/office/2007/relationships/hdphoto" Target="../media/hdphoto1.wdp"/><Relationship Id="rId12" Type="http://schemas.openxmlformats.org/officeDocument/2006/relationships/image" Target="../media/image5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7.png"/><Relationship Id="rId5" Type="http://schemas.openxmlformats.org/officeDocument/2006/relationships/image" Target="../media/image53.jpe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microsoft.com/office/2007/relationships/hdphoto" Target="../media/hdphoto2.wdp"/><Relationship Id="rId1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30F35A-ED25-5910-BFAC-01487C7DFCE9}"/>
              </a:ext>
            </a:extLst>
          </p:cNvPr>
          <p:cNvSpPr txBox="1"/>
          <p:nvPr/>
        </p:nvSpPr>
        <p:spPr>
          <a:xfrm>
            <a:off x="146024" y="1844824"/>
            <a:ext cx="8997976" cy="35086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 </a:t>
            </a:r>
            <a:r>
              <a:rPr lang="en-GB" sz="2400" dirty="0" err="1"/>
              <a:t>Ensifentrine</a:t>
            </a:r>
            <a:r>
              <a:rPr lang="en-GB" sz="2400" dirty="0"/>
              <a:t> Story: A Bifunctional Therapy For</a:t>
            </a:r>
          </a:p>
          <a:p>
            <a:pPr algn="ctr"/>
            <a:r>
              <a:rPr lang="en-GB" sz="2400" dirty="0"/>
              <a:t> Respiratory Diseases 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sz="2100" dirty="0"/>
              <a:t>Professor Clive Page, OBE, BSc, PhD, FRSB, </a:t>
            </a:r>
            <a:r>
              <a:rPr lang="en-GB" sz="2100" dirty="0" err="1"/>
              <a:t>FBPhS</a:t>
            </a:r>
            <a:r>
              <a:rPr lang="en-GB" sz="2100" dirty="0"/>
              <a:t> (Hon), FFPM (Hon)</a:t>
            </a:r>
          </a:p>
          <a:p>
            <a:pPr algn="ctr"/>
            <a:r>
              <a:rPr lang="en-GB" sz="2100" dirty="0"/>
              <a:t>Emeritus Professor of Pharmacology</a:t>
            </a:r>
          </a:p>
          <a:p>
            <a:pPr algn="ctr"/>
            <a:r>
              <a:rPr lang="en-GB" sz="2100" dirty="0"/>
              <a:t>Institute of Pharmaceutical Science</a:t>
            </a:r>
          </a:p>
          <a:p>
            <a:pPr algn="ctr"/>
            <a:r>
              <a:rPr lang="en-GB" sz="2100" dirty="0"/>
              <a:t>King’s College London</a:t>
            </a:r>
          </a:p>
        </p:txBody>
      </p:sp>
      <p:pic>
        <p:nvPicPr>
          <p:cNvPr id="2" name="Picture 5" descr="lung3">
            <a:extLst>
              <a:ext uri="{FF2B5EF4-FFF2-40B4-BE49-F238E27FC236}">
                <a16:creationId xmlns:a16="http://schemas.microsoft.com/office/drawing/2014/main" id="{C7C59F35-F289-EDEF-19DD-E497789B3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2155"/>
            <a:ext cx="125730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67B69059-7243-2D0D-A7C0-28FC40A0FD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18820" y="4941168"/>
          <a:ext cx="1421608" cy="1490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895238" imgH="1848108" progId="PBrush">
                  <p:embed/>
                </p:oleObj>
              </mc:Choice>
              <mc:Fallback>
                <p:oleObj name="Bitmap Image" r:id="rId3" imgW="1895238" imgH="1848108" progId="PBrush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67B69059-7243-2D0D-A7C0-28FC40A0FD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820" y="4941168"/>
                        <a:ext cx="1421608" cy="1490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12699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6041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z="4000" b="1">
                <a:solidFill>
                  <a:srgbClr val="0000CC"/>
                </a:solidFill>
                <a:ea typeface="ＭＳ Ｐゴシック" pitchFamily="34" charset="-128"/>
              </a:rPr>
              <a:t>Conflicts of interest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5259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ko-KR" b="1" dirty="0">
                <a:ea typeface="ＭＳ Ｐゴシック" pitchFamily="34" charset="-128"/>
              </a:rPr>
              <a:t>I have received Financial support as grants for research, attending meetings and fees for speaking and consulting from </a:t>
            </a:r>
            <a:r>
              <a:rPr lang="en-US" altLang="ko-KR" b="1" dirty="0" err="1">
                <a:ea typeface="ＭＳ Ｐゴシック" pitchFamily="34" charset="-128"/>
              </a:rPr>
              <a:t>Eurodrug</a:t>
            </a:r>
            <a:r>
              <a:rPr lang="en-US" altLang="ko-KR" b="1" dirty="0">
                <a:ea typeface="ＭＳ Ｐゴシック" pitchFamily="34" charset="-128"/>
              </a:rPr>
              <a:t>, </a:t>
            </a:r>
            <a:r>
              <a:rPr lang="en-US" altLang="ko-KR" b="1" dirty="0" err="1">
                <a:ea typeface="ＭＳ Ｐゴシック" pitchFamily="34" charset="-128"/>
              </a:rPr>
              <a:t>Recipharm</a:t>
            </a:r>
            <a:r>
              <a:rPr lang="en-US" altLang="ko-KR" b="1" dirty="0">
                <a:ea typeface="ＭＳ Ｐゴシック" pitchFamily="34" charset="-128"/>
              </a:rPr>
              <a:t>, </a:t>
            </a:r>
            <a:r>
              <a:rPr lang="en-US" altLang="ko-KR" b="1" dirty="0" err="1">
                <a:ea typeface="ＭＳ Ｐゴシック" pitchFamily="34" charset="-128"/>
              </a:rPr>
              <a:t>Angellini</a:t>
            </a:r>
            <a:r>
              <a:rPr lang="en-US" altLang="ko-KR" b="1" dirty="0">
                <a:ea typeface="ＭＳ Ｐゴシック" pitchFamily="34" charset="-128"/>
              </a:rPr>
              <a:t>, </a:t>
            </a:r>
            <a:r>
              <a:rPr lang="en-US" altLang="ko-KR" b="1" dirty="0" err="1">
                <a:ea typeface="ＭＳ Ｐゴシック" pitchFamily="34" charset="-128"/>
              </a:rPr>
              <a:t>Inthelia</a:t>
            </a:r>
            <a:r>
              <a:rPr lang="en-US" altLang="ko-KR" b="1" dirty="0">
                <a:ea typeface="ＭＳ Ｐゴシック" pitchFamily="34" charset="-128"/>
              </a:rPr>
              <a:t>, Ananda Pharma, Heparin Therapeutics Ltd and </a:t>
            </a:r>
            <a:r>
              <a:rPr lang="en-US" altLang="ko-KR" b="1" dirty="0" err="1">
                <a:ea typeface="ＭＳ Ｐゴシック" pitchFamily="34" charset="-128"/>
              </a:rPr>
              <a:t>EpiEndo</a:t>
            </a:r>
            <a:endParaRPr lang="en-US" altLang="ko-KR" b="1" dirty="0">
              <a:ea typeface="ＭＳ Ｐゴシック" pitchFamily="34" charset="-128"/>
            </a:endParaRPr>
          </a:p>
          <a:p>
            <a:pPr marL="0" indent="0" eaLnBrk="1" hangingPunct="1">
              <a:buFontTx/>
              <a:buNone/>
            </a:pPr>
            <a:endParaRPr lang="en-US" altLang="ko-KR" b="1" dirty="0">
              <a:ea typeface="ＭＳ Ｐゴシック" pitchFamily="34" charset="-128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0" y="1268413"/>
            <a:ext cx="9144000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.telegraph.co.uk/multimedia/archive/02058/jack-port_2058618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199" y="2518647"/>
            <a:ext cx="1178719" cy="156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tatic.independent.co.uk/s3fs-public/thumbnails/image/2011/12/08/19/56-David%20Jac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039" y="2053620"/>
            <a:ext cx="2160270" cy="285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equinoxpartners.co.uk/assets/Uploads/_resampled/CroppedImage305233-DJ-penci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240" y="2840114"/>
            <a:ext cx="1634133" cy="124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98379" y="1243506"/>
            <a:ext cx="3783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Sir DAVID JACK </a:t>
            </a:r>
            <a:r>
              <a:rPr lang="mr-IN" dirty="0"/>
              <a:t>–</a:t>
            </a:r>
            <a:r>
              <a:rPr lang="en-US" dirty="0"/>
              <a:t> THE “GODFATHER” OF BRONCHDILATORS</a:t>
            </a:r>
          </a:p>
        </p:txBody>
      </p:sp>
    </p:spTree>
    <p:extLst>
      <p:ext uri="{BB962C8B-B14F-4D97-AF65-F5344CB8AC3E}">
        <p14:creationId xmlns:p14="http://schemas.microsoft.com/office/powerpoint/2010/main" val="1680562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1" descr="asthma101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0"/>
            <a:ext cx="8664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250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3"/>
          <p:cNvSpPr>
            <a:spLocks noChangeArrowheads="1"/>
          </p:cNvSpPr>
          <p:nvPr/>
        </p:nvSpPr>
        <p:spPr bwMode="auto">
          <a:xfrm>
            <a:off x="755576" y="1052736"/>
            <a:ext cx="7643812" cy="381000"/>
          </a:xfrm>
          <a:prstGeom prst="rect">
            <a:avLst/>
          </a:prstGeom>
          <a:solidFill>
            <a:srgbClr val="CC00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400" dirty="0">
                <a:solidFill>
                  <a:srgbClr val="FFFFFF"/>
                </a:solidFill>
                <a:latin typeface="Arial Rounded MT Bold" charset="0"/>
              </a:rPr>
              <a:t>Bronchodilators</a:t>
            </a:r>
          </a:p>
        </p:txBody>
      </p:sp>
      <p:sp>
        <p:nvSpPr>
          <p:cNvPr id="67586" name="Rectangle 4"/>
          <p:cNvSpPr>
            <a:spLocks noChangeArrowheads="1"/>
          </p:cNvSpPr>
          <p:nvPr/>
        </p:nvSpPr>
        <p:spPr bwMode="auto">
          <a:xfrm>
            <a:off x="344488" y="2357438"/>
            <a:ext cx="2286000" cy="457200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 Rounded MT Bold" charset="0"/>
              </a:rPr>
              <a:t>Short-acting</a:t>
            </a:r>
          </a:p>
        </p:txBody>
      </p:sp>
      <p:sp>
        <p:nvSpPr>
          <p:cNvPr id="67587" name="Text Box 6"/>
          <p:cNvSpPr txBox="1">
            <a:spLocks noChangeArrowheads="1"/>
          </p:cNvSpPr>
          <p:nvPr/>
        </p:nvSpPr>
        <p:spPr bwMode="auto">
          <a:xfrm>
            <a:off x="274638" y="2928938"/>
            <a:ext cx="242728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l-GR">
                <a:solidFill>
                  <a:srgbClr val="404040"/>
                </a:solidFill>
                <a:sym typeface="Symbol" charset="0"/>
              </a:rPr>
              <a:t>β</a:t>
            </a:r>
            <a:r>
              <a:rPr lang="en-US">
                <a:solidFill>
                  <a:srgbClr val="404040"/>
                </a:solidFill>
              </a:rPr>
              <a:t>-agonists: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Salbutamol 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Levalbuterol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Terbutaline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Pirbuterol</a:t>
            </a:r>
          </a:p>
          <a:p>
            <a:pPr algn="ctr"/>
            <a:endParaRPr lang="en-US" sz="2000">
              <a:solidFill>
                <a:srgbClr val="404040"/>
              </a:solidFill>
            </a:endParaRPr>
          </a:p>
          <a:p>
            <a:pPr algn="ctr"/>
            <a:r>
              <a:rPr lang="en-US">
                <a:solidFill>
                  <a:srgbClr val="404040"/>
                </a:solidFill>
              </a:rPr>
              <a:t>Antimuscarinics: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Ipratropium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Oxitropium</a:t>
            </a:r>
          </a:p>
        </p:txBody>
      </p:sp>
      <p:sp>
        <p:nvSpPr>
          <p:cNvPr id="67588" name="Text Box 8"/>
          <p:cNvSpPr txBox="1">
            <a:spLocks noChangeArrowheads="1"/>
          </p:cNvSpPr>
          <p:nvPr/>
        </p:nvSpPr>
        <p:spPr bwMode="black">
          <a:xfrm>
            <a:off x="3000375" y="2928938"/>
            <a:ext cx="242887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l-GR">
                <a:solidFill>
                  <a:srgbClr val="404040"/>
                </a:solidFill>
                <a:sym typeface="Symbol" charset="0"/>
              </a:rPr>
              <a:t>β</a:t>
            </a:r>
            <a:r>
              <a:rPr lang="en-US">
                <a:solidFill>
                  <a:srgbClr val="404040"/>
                </a:solidFill>
              </a:rPr>
              <a:t>-agonists: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Salmeterol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Formoterol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Olodaterol</a:t>
            </a:r>
            <a:endParaRPr lang="en-US" sz="1800">
              <a:solidFill>
                <a:srgbClr val="FF0000"/>
              </a:solidFill>
            </a:endParaRPr>
          </a:p>
          <a:p>
            <a:pPr algn="ctr"/>
            <a:r>
              <a:rPr lang="en-US" sz="1800">
                <a:solidFill>
                  <a:srgbClr val="404040"/>
                </a:solidFill>
              </a:rPr>
              <a:t>Indacaterol</a:t>
            </a:r>
          </a:p>
          <a:p>
            <a:pPr algn="ctr"/>
            <a:r>
              <a:rPr lang="en-US">
                <a:solidFill>
                  <a:srgbClr val="404040"/>
                </a:solidFill>
              </a:rPr>
              <a:t>Antimuscarinics: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Tiotropium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Aclidinium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Umeclidinium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Glycopyronium</a:t>
            </a:r>
            <a:endParaRPr lang="en-US" sz="2000">
              <a:solidFill>
                <a:srgbClr val="FF0000"/>
              </a:solidFill>
            </a:endParaRPr>
          </a:p>
          <a:p>
            <a:pPr algn="ctr"/>
            <a:r>
              <a:rPr lang="en-US">
                <a:solidFill>
                  <a:srgbClr val="404040"/>
                </a:solidFill>
              </a:rPr>
              <a:t>Xanthines: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Theophylline</a:t>
            </a:r>
          </a:p>
          <a:p>
            <a:pPr algn="ctr"/>
            <a:r>
              <a:rPr lang="en-US" sz="1800">
                <a:solidFill>
                  <a:srgbClr val="404040"/>
                </a:solidFill>
              </a:rPr>
              <a:t>Doxophylline</a:t>
            </a:r>
          </a:p>
        </p:txBody>
      </p:sp>
      <p:sp>
        <p:nvSpPr>
          <p:cNvPr id="67589" name="Line 11"/>
          <p:cNvSpPr>
            <a:spLocks noChangeShapeType="1"/>
          </p:cNvSpPr>
          <p:nvPr/>
        </p:nvSpPr>
        <p:spPr bwMode="auto">
          <a:xfrm>
            <a:off x="7286625" y="1857375"/>
            <a:ext cx="0" cy="38100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0" name="Rectangle 12"/>
          <p:cNvSpPr>
            <a:spLocks noChangeArrowheads="1"/>
          </p:cNvSpPr>
          <p:nvPr/>
        </p:nvSpPr>
        <p:spPr bwMode="auto">
          <a:xfrm>
            <a:off x="5618163" y="2357438"/>
            <a:ext cx="3267075" cy="461962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AC400"/>
                </a:solidFill>
                <a:latin typeface="Arial Rounded MT Bold" charset="0"/>
              </a:rPr>
              <a:t>Fixed combinations </a:t>
            </a:r>
          </a:p>
        </p:txBody>
      </p:sp>
      <p:sp>
        <p:nvSpPr>
          <p:cNvPr id="46094" name="Rectangle 13"/>
          <p:cNvSpPr>
            <a:spLocks noChangeArrowheads="1"/>
          </p:cNvSpPr>
          <p:nvPr/>
        </p:nvSpPr>
        <p:spPr bwMode="auto">
          <a:xfrm>
            <a:off x="5572132" y="2928934"/>
            <a:ext cx="3357586" cy="390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solidFill>
                  <a:srgbClr val="FF0000"/>
                </a:solidFill>
              </a:rPr>
              <a:t>LABA/LAMA:</a:t>
            </a:r>
          </a:p>
          <a:p>
            <a:pPr algn="ctr" eaLnBrk="0" hangingPunct="0">
              <a:defRPr/>
            </a:pPr>
            <a:r>
              <a:rPr lang="en-US" dirty="0">
                <a:solidFill>
                  <a:srgbClr val="404040"/>
                </a:solidFill>
              </a:rPr>
              <a:t>Salbutamol + ipratropium</a:t>
            </a:r>
          </a:p>
          <a:p>
            <a:pPr algn="ctr" eaLnBrk="0" hangingPunct="0">
              <a:defRPr/>
            </a:pPr>
            <a:r>
              <a:rPr lang="en-US" dirty="0" err="1">
                <a:solidFill>
                  <a:srgbClr val="404040"/>
                </a:solidFill>
              </a:rPr>
              <a:t>Indacaterol</a:t>
            </a:r>
            <a:r>
              <a:rPr lang="en-US" dirty="0">
                <a:solidFill>
                  <a:srgbClr val="404040"/>
                </a:solidFill>
              </a:rPr>
              <a:t> + </a:t>
            </a:r>
            <a:r>
              <a:rPr lang="en-US" dirty="0" err="1">
                <a:solidFill>
                  <a:srgbClr val="404040"/>
                </a:solidFill>
              </a:rPr>
              <a:t>glycopyrronium</a:t>
            </a:r>
            <a:endParaRPr lang="en-US" dirty="0">
              <a:solidFill>
                <a:srgbClr val="404040"/>
              </a:solidFill>
            </a:endParaRPr>
          </a:p>
          <a:p>
            <a:pPr algn="ctr" eaLnBrk="0" hangingPunct="0">
              <a:defRPr/>
            </a:pPr>
            <a:r>
              <a:rPr lang="en-US" dirty="0" err="1">
                <a:solidFill>
                  <a:srgbClr val="404040"/>
                </a:solidFill>
              </a:rPr>
              <a:t>Vilanterol</a:t>
            </a:r>
            <a:r>
              <a:rPr lang="en-US" dirty="0">
                <a:solidFill>
                  <a:srgbClr val="404040"/>
                </a:solidFill>
              </a:rPr>
              <a:t> + </a:t>
            </a:r>
            <a:r>
              <a:rPr lang="en-US" dirty="0" err="1">
                <a:solidFill>
                  <a:srgbClr val="404040"/>
                </a:solidFill>
              </a:rPr>
              <a:t>umeclidinium</a:t>
            </a:r>
            <a:endParaRPr lang="en-US" dirty="0">
              <a:solidFill>
                <a:srgbClr val="404040"/>
              </a:solidFill>
            </a:endParaRPr>
          </a:p>
          <a:p>
            <a:pPr algn="ctr" eaLnBrk="0" hangingPunct="0">
              <a:defRPr/>
            </a:pPr>
            <a:r>
              <a:rPr lang="en-US" dirty="0" err="1">
                <a:solidFill>
                  <a:srgbClr val="404040"/>
                </a:solidFill>
              </a:rPr>
              <a:t>Aclidinium</a:t>
            </a:r>
            <a:r>
              <a:rPr lang="en-US" dirty="0">
                <a:solidFill>
                  <a:srgbClr val="404040"/>
                </a:solidFill>
              </a:rPr>
              <a:t> + </a:t>
            </a:r>
            <a:r>
              <a:rPr lang="en-US" dirty="0" err="1">
                <a:solidFill>
                  <a:srgbClr val="404040"/>
                </a:solidFill>
              </a:rPr>
              <a:t>formoterol</a:t>
            </a:r>
            <a:endParaRPr lang="en-US" dirty="0">
              <a:solidFill>
                <a:srgbClr val="404040"/>
              </a:solidFill>
            </a:endParaRPr>
          </a:p>
          <a:p>
            <a:pPr algn="ctr" eaLnBrk="0" hangingPunct="0">
              <a:defRPr/>
            </a:pPr>
            <a:endParaRPr lang="en-US" strike="sngStrike" dirty="0">
              <a:solidFill>
                <a:srgbClr val="FF0000"/>
              </a:solidFill>
            </a:endParaRPr>
          </a:p>
          <a:p>
            <a:pPr algn="ctr" eaLnBrk="0" hangingPunct="0">
              <a:defRPr/>
            </a:pPr>
            <a:endParaRPr lang="en-US" sz="2000" dirty="0">
              <a:solidFill>
                <a:srgbClr val="404040"/>
              </a:solidFill>
            </a:endParaRPr>
          </a:p>
          <a:p>
            <a:pPr algn="ctr" eaLnBrk="0" hangingPunct="0">
              <a:defRPr/>
            </a:pPr>
            <a:r>
              <a:rPr lang="en-US" sz="2400" dirty="0">
                <a:solidFill>
                  <a:srgbClr val="FF0000"/>
                </a:solidFill>
              </a:rPr>
              <a:t>LABA/ICS:</a:t>
            </a:r>
          </a:p>
          <a:p>
            <a:pPr algn="ctr" eaLnBrk="0" hangingPunct="0">
              <a:defRPr/>
            </a:pPr>
            <a:r>
              <a:rPr lang="en-US" dirty="0" err="1">
                <a:solidFill>
                  <a:srgbClr val="404040"/>
                </a:solidFill>
              </a:rPr>
              <a:t>Formoterol</a:t>
            </a:r>
            <a:r>
              <a:rPr lang="en-US" dirty="0">
                <a:solidFill>
                  <a:srgbClr val="404040"/>
                </a:solidFill>
              </a:rPr>
              <a:t> + budesonide</a:t>
            </a:r>
          </a:p>
          <a:p>
            <a:pPr algn="ctr" eaLnBrk="0" hangingPunct="0">
              <a:defRPr/>
            </a:pPr>
            <a:r>
              <a:rPr lang="en-US" dirty="0" err="1">
                <a:solidFill>
                  <a:srgbClr val="404040"/>
                </a:solidFill>
              </a:rPr>
              <a:t>Salmeterol</a:t>
            </a:r>
            <a:r>
              <a:rPr lang="en-US" dirty="0">
                <a:solidFill>
                  <a:srgbClr val="404040"/>
                </a:solidFill>
              </a:rPr>
              <a:t> + fluticasone</a:t>
            </a:r>
          </a:p>
          <a:p>
            <a:pPr algn="ctr" eaLnBrk="0" hangingPunct="0">
              <a:defRPr/>
            </a:pPr>
            <a:r>
              <a:rPr lang="en-US" dirty="0" err="1">
                <a:solidFill>
                  <a:srgbClr val="404040"/>
                </a:solidFill>
              </a:rPr>
              <a:t>Formoterol</a:t>
            </a:r>
            <a:r>
              <a:rPr lang="en-US" dirty="0">
                <a:solidFill>
                  <a:srgbClr val="404040"/>
                </a:solidFill>
              </a:rPr>
              <a:t> + </a:t>
            </a:r>
            <a:r>
              <a:rPr lang="en-US" dirty="0" err="1">
                <a:solidFill>
                  <a:srgbClr val="404040"/>
                </a:solidFill>
              </a:rPr>
              <a:t>mometasone</a:t>
            </a:r>
            <a:endParaRPr lang="en-US" dirty="0">
              <a:solidFill>
                <a:srgbClr val="404040"/>
              </a:solidFill>
            </a:endParaRPr>
          </a:p>
          <a:p>
            <a:pPr algn="ctr" eaLnBrk="0" hangingPunct="0">
              <a:defRPr/>
            </a:pPr>
            <a:r>
              <a:rPr lang="en-US" dirty="0">
                <a:solidFill>
                  <a:srgbClr val="404040"/>
                </a:solidFill>
              </a:rPr>
              <a:t>Vilanterol + fluticasone</a:t>
            </a:r>
          </a:p>
          <a:p>
            <a:pPr algn="ctr" eaLnBrk="0" hangingPunct="0">
              <a:defRPr/>
            </a:pP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67592" name="Line 14"/>
          <p:cNvSpPr>
            <a:spLocks noChangeShapeType="1"/>
          </p:cNvSpPr>
          <p:nvPr/>
        </p:nvSpPr>
        <p:spPr bwMode="auto">
          <a:xfrm>
            <a:off x="4225925" y="1828800"/>
            <a:ext cx="0" cy="38100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3" name="Line 15"/>
          <p:cNvSpPr>
            <a:spLocks noChangeShapeType="1"/>
          </p:cNvSpPr>
          <p:nvPr/>
        </p:nvSpPr>
        <p:spPr bwMode="auto">
          <a:xfrm>
            <a:off x="1406525" y="1828800"/>
            <a:ext cx="0" cy="38100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Rectangle 232"/>
          <p:cNvSpPr txBox="1">
            <a:spLocks noChangeArrowheads="1"/>
          </p:cNvSpPr>
          <p:nvPr/>
        </p:nvSpPr>
        <p:spPr bwMode="gray">
          <a:xfrm>
            <a:off x="323528" y="-315416"/>
            <a:ext cx="84613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328" rIns="0" bIns="45328" anchor="b"/>
          <a:lstStyle/>
          <a:p>
            <a:pPr>
              <a:lnSpc>
                <a:spcPct val="95000"/>
              </a:lnSpc>
              <a:buClr>
                <a:srgbClr val="FFFF00"/>
              </a:buClr>
              <a:defRPr/>
            </a:pPr>
            <a:r>
              <a:rPr lang="en-GB" sz="2400" b="1" dirty="0">
                <a:solidFill>
                  <a:srgbClr val="145477"/>
                </a:solidFill>
              </a:rPr>
              <a:t>                       CURRENT TREATMENT OPTIONS</a:t>
            </a:r>
            <a:endParaRPr lang="en-US" sz="2400" b="1" kern="0" dirty="0">
              <a:solidFill>
                <a:srgbClr val="145477"/>
              </a:solidFill>
              <a:ea typeface="MS PGothic" pitchFamily="34" charset="-128"/>
              <a:cs typeface="Arial" pitchFamily="34" charset="0"/>
              <a:sym typeface="Arial" pitchFamily="34" charset="0"/>
            </a:endParaRPr>
          </a:p>
        </p:txBody>
      </p:sp>
      <p:sp>
        <p:nvSpPr>
          <p:cNvPr id="67595" name="Rectangle 4"/>
          <p:cNvSpPr>
            <a:spLocks noChangeArrowheads="1"/>
          </p:cNvSpPr>
          <p:nvPr/>
        </p:nvSpPr>
        <p:spPr bwMode="auto">
          <a:xfrm>
            <a:off x="3079750" y="2357438"/>
            <a:ext cx="2286000" cy="4572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 Rounded MT Bold" charset="0"/>
              </a:rPr>
              <a:t>Long-acting</a:t>
            </a:r>
          </a:p>
        </p:txBody>
      </p:sp>
    </p:spTree>
    <p:extLst>
      <p:ext uri="{BB962C8B-B14F-4D97-AF65-F5344CB8AC3E}">
        <p14:creationId xmlns:p14="http://schemas.microsoft.com/office/powerpoint/2010/main" val="76839860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71750" y="3304413"/>
            <a:ext cx="1141095" cy="1826895"/>
          </a:xfrm>
          <a:custGeom>
            <a:avLst/>
            <a:gdLst/>
            <a:ahLst/>
            <a:cxnLst/>
            <a:rect l="l" t="t" r="r" b="b"/>
            <a:pathLst>
              <a:path w="1521460" h="2435860">
                <a:moveTo>
                  <a:pt x="0" y="2435351"/>
                </a:moveTo>
                <a:lnTo>
                  <a:pt x="1520951" y="2435351"/>
                </a:lnTo>
                <a:lnTo>
                  <a:pt x="1520951" y="0"/>
                </a:lnTo>
                <a:lnTo>
                  <a:pt x="0" y="0"/>
                </a:lnTo>
                <a:lnTo>
                  <a:pt x="0" y="24353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65878" y="938870"/>
            <a:ext cx="6172200" cy="347339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lnSpc>
                <a:spcPts val="2108"/>
              </a:lnSpc>
            </a:pPr>
            <a:r>
              <a:rPr lang="en-GB" spc="-4" dirty="0">
                <a:latin typeface="Times New Roman"/>
                <a:cs typeface="Times New Roman"/>
              </a:rPr>
              <a:t>Need for New</a:t>
            </a:r>
            <a:r>
              <a:rPr spc="56" dirty="0">
                <a:latin typeface="Times New Roman"/>
                <a:cs typeface="Times New Roman"/>
              </a:rPr>
              <a:t> </a:t>
            </a:r>
            <a:r>
              <a:rPr dirty="0"/>
              <a:t>Ther</a:t>
            </a:r>
            <a:r>
              <a:rPr spc="-8" dirty="0"/>
              <a:t>a</a:t>
            </a:r>
            <a:r>
              <a:rPr spc="-11" dirty="0"/>
              <a:t>pies</a:t>
            </a:r>
          </a:p>
        </p:txBody>
      </p:sp>
      <p:sp>
        <p:nvSpPr>
          <p:cNvPr id="5" name="object 5"/>
          <p:cNvSpPr/>
          <p:nvPr/>
        </p:nvSpPr>
        <p:spPr>
          <a:xfrm>
            <a:off x="1371600" y="3304413"/>
            <a:ext cx="1141095" cy="1826895"/>
          </a:xfrm>
          <a:custGeom>
            <a:avLst/>
            <a:gdLst/>
            <a:ahLst/>
            <a:cxnLst/>
            <a:rect l="l" t="t" r="r" b="b"/>
            <a:pathLst>
              <a:path w="1521460" h="2435860">
                <a:moveTo>
                  <a:pt x="0" y="2435351"/>
                </a:moveTo>
                <a:lnTo>
                  <a:pt x="1520951" y="2435351"/>
                </a:lnTo>
                <a:lnTo>
                  <a:pt x="1520951" y="0"/>
                </a:lnTo>
                <a:lnTo>
                  <a:pt x="0" y="0"/>
                </a:lnTo>
                <a:lnTo>
                  <a:pt x="0" y="24353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71601" y="2908935"/>
            <a:ext cx="555784" cy="392430"/>
          </a:xfrm>
          <a:custGeom>
            <a:avLst/>
            <a:gdLst/>
            <a:ahLst/>
            <a:cxnLst/>
            <a:rect l="l" t="t" r="r" b="b"/>
            <a:pathLst>
              <a:path w="741044" h="523239">
                <a:moveTo>
                  <a:pt x="0" y="522731"/>
                </a:moveTo>
                <a:lnTo>
                  <a:pt x="740663" y="522731"/>
                </a:lnTo>
                <a:lnTo>
                  <a:pt x="740663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31111" y="2969039"/>
            <a:ext cx="435769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" algn="ctr">
              <a:lnSpc>
                <a:spcPts val="945"/>
              </a:lnSpc>
            </a:pPr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SA</a:t>
            </a:r>
            <a:r>
              <a:rPr sz="825" b="1" spc="-8" dirty="0">
                <a:solidFill>
                  <a:srgbClr val="FFFFFF"/>
                </a:solidFill>
                <a:latin typeface="Candara"/>
                <a:cs typeface="Candara"/>
              </a:rPr>
              <a:t>M</a:t>
            </a:r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endParaRPr sz="825">
              <a:latin typeface="Candara"/>
              <a:cs typeface="Candara"/>
            </a:endParaRPr>
          </a:p>
          <a:p>
            <a:pPr algn="ctr">
              <a:lnSpc>
                <a:spcPts val="623"/>
              </a:lnSpc>
            </a:pP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(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.g.</a:t>
            </a:r>
            <a:endParaRPr sz="600">
              <a:latin typeface="Candara"/>
              <a:cs typeface="Candara"/>
            </a:endParaRPr>
          </a:p>
          <a:p>
            <a:pPr algn="ctr">
              <a:lnSpc>
                <a:spcPts val="668"/>
              </a:lnSpc>
            </a:pPr>
            <a:r>
              <a:rPr sz="600" spc="4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p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ratr</a:t>
            </a:r>
            <a:r>
              <a:rPr sz="600" spc="-8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p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ium)</a:t>
            </a:r>
            <a:endParaRPr sz="600">
              <a:latin typeface="Candara"/>
              <a:cs typeface="Candar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56816" y="2908935"/>
            <a:ext cx="555784" cy="392430"/>
          </a:xfrm>
          <a:custGeom>
            <a:avLst/>
            <a:gdLst/>
            <a:ahLst/>
            <a:cxnLst/>
            <a:rect l="l" t="t" r="r" b="b"/>
            <a:pathLst>
              <a:path w="741044" h="523239">
                <a:moveTo>
                  <a:pt x="0" y="522731"/>
                </a:moveTo>
                <a:lnTo>
                  <a:pt x="740663" y="522731"/>
                </a:lnTo>
                <a:lnTo>
                  <a:pt x="740663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7214" y="2969038"/>
            <a:ext cx="29337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45"/>
              </a:lnSpc>
            </a:pPr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LA</a:t>
            </a:r>
            <a:r>
              <a:rPr sz="825" b="1" spc="-8" dirty="0">
                <a:solidFill>
                  <a:srgbClr val="FFFFFF"/>
                </a:solidFill>
                <a:latin typeface="Candara"/>
                <a:cs typeface="Candara"/>
              </a:rPr>
              <a:t>M</a:t>
            </a:r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endParaRPr sz="825">
              <a:latin typeface="Candara"/>
              <a:cs typeface="Candara"/>
            </a:endParaRPr>
          </a:p>
          <a:p>
            <a:pPr marL="24288" marR="19050" indent="476" algn="ctr">
              <a:lnSpc>
                <a:spcPts val="614"/>
              </a:lnSpc>
              <a:spcBef>
                <a:spcPts val="60"/>
              </a:spcBef>
            </a:pP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(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.g.</a:t>
            </a:r>
            <a:r>
              <a:rPr sz="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Sp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iri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va)</a:t>
            </a:r>
            <a:endParaRPr sz="600">
              <a:latin typeface="Candara"/>
              <a:cs typeface="Candar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71751" y="2908935"/>
            <a:ext cx="555784" cy="392430"/>
          </a:xfrm>
          <a:custGeom>
            <a:avLst/>
            <a:gdLst/>
            <a:ahLst/>
            <a:cxnLst/>
            <a:rect l="l" t="t" r="r" b="b"/>
            <a:pathLst>
              <a:path w="741044" h="523239">
                <a:moveTo>
                  <a:pt x="0" y="522731"/>
                </a:moveTo>
                <a:lnTo>
                  <a:pt x="740663" y="522731"/>
                </a:lnTo>
                <a:lnTo>
                  <a:pt x="740663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76526" y="2969038"/>
            <a:ext cx="34671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" algn="ctr">
              <a:lnSpc>
                <a:spcPts val="945"/>
              </a:lnSpc>
            </a:pPr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SABA</a:t>
            </a:r>
            <a:endParaRPr sz="825">
              <a:latin typeface="Candara"/>
              <a:cs typeface="Candara"/>
            </a:endParaRPr>
          </a:p>
          <a:p>
            <a:pPr marL="9525" marR="3810" indent="-953" algn="ctr">
              <a:lnSpc>
                <a:spcPts val="614"/>
              </a:lnSpc>
              <a:spcBef>
                <a:spcPts val="60"/>
              </a:spcBef>
            </a:pP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(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.g.</a:t>
            </a:r>
            <a:r>
              <a:rPr sz="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Alb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ut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600" spc="-8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l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)</a:t>
            </a:r>
            <a:endParaRPr sz="600">
              <a:latin typeface="Candara"/>
              <a:cs typeface="Candar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156967" y="2908935"/>
            <a:ext cx="555784" cy="392430"/>
          </a:xfrm>
          <a:custGeom>
            <a:avLst/>
            <a:gdLst/>
            <a:ahLst/>
            <a:cxnLst/>
            <a:rect l="l" t="t" r="r" b="b"/>
            <a:pathLst>
              <a:path w="741045" h="523239">
                <a:moveTo>
                  <a:pt x="0" y="522731"/>
                </a:moveTo>
                <a:lnTo>
                  <a:pt x="740663" y="522731"/>
                </a:lnTo>
                <a:lnTo>
                  <a:pt x="740663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67457" y="2969038"/>
            <a:ext cx="334328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45"/>
              </a:lnSpc>
            </a:pPr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LABA</a:t>
            </a:r>
            <a:endParaRPr sz="825">
              <a:latin typeface="Candara"/>
              <a:cs typeface="Candara"/>
            </a:endParaRPr>
          </a:p>
          <a:p>
            <a:pPr marL="9525" marR="3810" algn="ctr">
              <a:lnSpc>
                <a:spcPts val="614"/>
              </a:lnSpc>
              <a:spcBef>
                <a:spcPts val="60"/>
              </a:spcBef>
            </a:pP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(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.g.</a:t>
            </a:r>
            <a:r>
              <a:rPr sz="6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Se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ev</a:t>
            </a:r>
            <a:r>
              <a:rPr sz="600" spc="-8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600" spc="-4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600" dirty="0">
                <a:solidFill>
                  <a:srgbClr val="FFFFFF"/>
                </a:solidFill>
                <a:latin typeface="Candara"/>
                <a:cs typeface="Candara"/>
              </a:rPr>
              <a:t>t)</a:t>
            </a:r>
            <a:endParaRPr sz="600">
              <a:latin typeface="Candara"/>
              <a:cs typeface="Candar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21249" y="3304413"/>
            <a:ext cx="1141095" cy="1826895"/>
          </a:xfrm>
          <a:custGeom>
            <a:avLst/>
            <a:gdLst/>
            <a:ahLst/>
            <a:cxnLst/>
            <a:rect l="l" t="t" r="r" b="b"/>
            <a:pathLst>
              <a:path w="1521459" h="2435860">
                <a:moveTo>
                  <a:pt x="0" y="2435351"/>
                </a:moveTo>
                <a:lnTo>
                  <a:pt x="1520951" y="2435351"/>
                </a:lnTo>
                <a:lnTo>
                  <a:pt x="1520951" y="0"/>
                </a:lnTo>
                <a:lnTo>
                  <a:pt x="0" y="0"/>
                </a:lnTo>
                <a:lnTo>
                  <a:pt x="0" y="24353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21249" y="2908935"/>
            <a:ext cx="1141095" cy="392430"/>
          </a:xfrm>
          <a:custGeom>
            <a:avLst/>
            <a:gdLst/>
            <a:ahLst/>
            <a:cxnLst/>
            <a:rect l="l" t="t" r="r" b="b"/>
            <a:pathLst>
              <a:path w="1521459" h="523239">
                <a:moveTo>
                  <a:pt x="0" y="522731"/>
                </a:moveTo>
                <a:lnTo>
                  <a:pt x="1520951" y="522731"/>
                </a:lnTo>
                <a:lnTo>
                  <a:pt x="1520951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3572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911219" y="3046762"/>
            <a:ext cx="161925" cy="126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825" b="1" spc="-4" dirty="0">
                <a:solidFill>
                  <a:srgbClr val="FFFFFF"/>
                </a:solidFill>
                <a:latin typeface="Candara"/>
                <a:cs typeface="Candara"/>
              </a:rPr>
              <a:t>CS</a:t>
            </a:r>
            <a:endParaRPr sz="825">
              <a:latin typeface="Candara"/>
              <a:cs typeface="Candar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24613" y="2761912"/>
            <a:ext cx="83153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A</a:t>
            </a:r>
            <a:r>
              <a:rPr sz="900" b="1" spc="-8" dirty="0">
                <a:solidFill>
                  <a:srgbClr val="525252"/>
                </a:solidFill>
                <a:latin typeface="Candara"/>
                <a:cs typeface="Candara"/>
              </a:rPr>
              <a:t>nt</a:t>
            </a:r>
            <a:r>
              <a:rPr sz="900" b="1" dirty="0">
                <a:solidFill>
                  <a:srgbClr val="525252"/>
                </a:solidFill>
                <a:latin typeface="Candara"/>
                <a:cs typeface="Candara"/>
              </a:rPr>
              <a:t>i</a:t>
            </a:r>
            <a:r>
              <a:rPr sz="900" b="1" spc="-8" dirty="0">
                <a:solidFill>
                  <a:srgbClr val="525252"/>
                </a:solidFill>
                <a:latin typeface="Candara"/>
                <a:cs typeface="Candara"/>
              </a:rPr>
              <a:t>-</a:t>
            </a:r>
            <a:r>
              <a:rPr sz="900" b="1" spc="-15" dirty="0">
                <a:solidFill>
                  <a:srgbClr val="D01778"/>
                </a:solidFill>
                <a:latin typeface="Candara"/>
                <a:cs typeface="Candara"/>
              </a:rPr>
              <a:t>M</a:t>
            </a:r>
            <a:r>
              <a:rPr sz="900" b="1" dirty="0">
                <a:solidFill>
                  <a:srgbClr val="525252"/>
                </a:solidFill>
                <a:latin typeface="Candara"/>
                <a:cs typeface="Candara"/>
              </a:rPr>
              <a:t>usc</a:t>
            </a:r>
            <a:r>
              <a:rPr sz="900" b="1" spc="-4" dirty="0">
                <a:solidFill>
                  <a:srgbClr val="525252"/>
                </a:solidFill>
                <a:latin typeface="Candara"/>
                <a:cs typeface="Candara"/>
              </a:rPr>
              <a:t>a</a:t>
            </a:r>
            <a:r>
              <a:rPr sz="900" b="1" dirty="0">
                <a:solidFill>
                  <a:srgbClr val="525252"/>
                </a:solidFill>
                <a:latin typeface="Candara"/>
                <a:cs typeface="Candara"/>
              </a:rPr>
              <a:t>rini</a:t>
            </a:r>
            <a:r>
              <a:rPr sz="900" b="1" spc="4" dirty="0">
                <a:solidFill>
                  <a:srgbClr val="525252"/>
                </a:solidFill>
                <a:latin typeface="Candara"/>
                <a:cs typeface="Candara"/>
              </a:rPr>
              <a:t>c</a:t>
            </a:r>
            <a:r>
              <a:rPr sz="900" b="1" dirty="0">
                <a:solidFill>
                  <a:srgbClr val="525252"/>
                </a:solidFill>
                <a:latin typeface="Candara"/>
                <a:cs typeface="Candara"/>
              </a:rPr>
              <a:t>s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75016" y="2761912"/>
            <a:ext cx="75485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B</a:t>
            </a:r>
            <a:r>
              <a:rPr sz="900" b="1" spc="-4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900" b="1" spc="-4" dirty="0">
                <a:solidFill>
                  <a:srgbClr val="373737"/>
                </a:solidFill>
                <a:latin typeface="Candara"/>
                <a:cs typeface="Candara"/>
              </a:rPr>
              <a:t>a2-</a:t>
            </a:r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A</a:t>
            </a:r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gonists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35471" y="3424774"/>
            <a:ext cx="884873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Br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c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h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i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l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at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39656" y="3788917"/>
            <a:ext cx="1075849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An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-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In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f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l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m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mat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ory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20054" y="4165153"/>
            <a:ext cx="71437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Ra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p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id</a:t>
            </a:r>
            <a:r>
              <a:rPr sz="1050" b="1" spc="-38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On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set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48044" y="4523889"/>
            <a:ext cx="850583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spc="-34" dirty="0">
                <a:solidFill>
                  <a:srgbClr val="373737"/>
                </a:solidFill>
                <a:latin typeface="Candara"/>
                <a:cs typeface="Candara"/>
              </a:rPr>
              <a:t>W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el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l</a:t>
            </a:r>
            <a:r>
              <a:rPr sz="1050" b="1" spc="-45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050" b="1" spc="-60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le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rat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ed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6222" y="4819902"/>
            <a:ext cx="1082516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360044"/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Br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oa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1050" b="1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P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at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ie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050" b="1" spc="-3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P</a:t>
            </a:r>
            <a:r>
              <a:rPr sz="1050" b="1" spc="-4" dirty="0">
                <a:solidFill>
                  <a:srgbClr val="373737"/>
                </a:solidFill>
                <a:latin typeface="Candara"/>
                <a:cs typeface="Candara"/>
              </a:rPr>
              <a:t>op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u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lat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46791" y="2152841"/>
            <a:ext cx="128588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449" y="0"/>
                </a:lnTo>
              </a:path>
            </a:pathLst>
          </a:custGeom>
          <a:ln w="28955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46791" y="2323149"/>
            <a:ext cx="164783" cy="476"/>
          </a:xfrm>
          <a:custGeom>
            <a:avLst/>
            <a:gdLst/>
            <a:ahLst/>
            <a:cxnLst/>
            <a:rect l="l" t="t" r="r" b="b"/>
            <a:pathLst>
              <a:path w="219710" h="635">
                <a:moveTo>
                  <a:pt x="0" y="365"/>
                </a:moveTo>
                <a:lnTo>
                  <a:pt x="219090" y="0"/>
                </a:lnTo>
              </a:path>
            </a:pathLst>
          </a:custGeom>
          <a:ln w="28955">
            <a:solidFill>
              <a:srgbClr val="727272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288633" y="2099948"/>
            <a:ext cx="903923" cy="315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900" spc="-8" dirty="0">
                <a:solidFill>
                  <a:srgbClr val="373737"/>
                </a:solidFill>
                <a:latin typeface="Candara"/>
                <a:cs typeface="Candara"/>
              </a:rPr>
              <a:t>x</a:t>
            </a:r>
            <a:r>
              <a:rPr sz="900" dirty="0">
                <a:solidFill>
                  <a:srgbClr val="373737"/>
                </a:solidFill>
                <a:latin typeface="Candara"/>
                <a:cs typeface="Candara"/>
              </a:rPr>
              <a:t>isti</a:t>
            </a:r>
            <a:r>
              <a:rPr sz="900" spc="-4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900" dirty="0">
                <a:solidFill>
                  <a:srgbClr val="373737"/>
                </a:solidFill>
                <a:latin typeface="Candara"/>
                <a:cs typeface="Candara"/>
              </a:rPr>
              <a:t>g</a:t>
            </a:r>
            <a:r>
              <a:rPr sz="900" spc="-38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900" spc="-4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900" spc="-8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900" dirty="0">
                <a:solidFill>
                  <a:srgbClr val="373737"/>
                </a:solidFill>
                <a:latin typeface="Candara"/>
                <a:cs typeface="Candara"/>
              </a:rPr>
              <a:t>ug</a:t>
            </a:r>
            <a:r>
              <a:rPr sz="900" spc="-30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373737"/>
                </a:solidFill>
                <a:latin typeface="Candara"/>
                <a:cs typeface="Candara"/>
              </a:rPr>
              <a:t>cl</a:t>
            </a:r>
            <a:r>
              <a:rPr sz="900" spc="-4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900" dirty="0">
                <a:solidFill>
                  <a:srgbClr val="373737"/>
                </a:solidFill>
                <a:latin typeface="Candara"/>
                <a:cs typeface="Candara"/>
              </a:rPr>
              <a:t>ss</a:t>
            </a:r>
            <a:endParaRPr sz="900">
              <a:latin typeface="Candara"/>
              <a:cs typeface="Candara"/>
            </a:endParaRPr>
          </a:p>
          <a:p>
            <a:pPr marL="9525">
              <a:spcBef>
                <a:spcPts val="349"/>
              </a:spcBef>
            </a:pPr>
            <a:r>
              <a:rPr sz="900" spc="-11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900" spc="-4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900" dirty="0">
                <a:solidFill>
                  <a:srgbClr val="373737"/>
                </a:solidFill>
                <a:latin typeface="Candara"/>
                <a:cs typeface="Candara"/>
              </a:rPr>
              <a:t>w</a:t>
            </a:r>
            <a:r>
              <a:rPr sz="900" spc="-19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900" spc="-4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900" spc="-8" dirty="0">
                <a:solidFill>
                  <a:srgbClr val="373737"/>
                </a:solidFill>
                <a:latin typeface="Candara"/>
                <a:cs typeface="Candara"/>
              </a:rPr>
              <a:t>rug</a:t>
            </a:r>
            <a:r>
              <a:rPr sz="900" spc="-38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900" spc="-4" dirty="0">
                <a:solidFill>
                  <a:srgbClr val="373737"/>
                </a:solidFill>
                <a:latin typeface="Candara"/>
                <a:cs typeface="Candara"/>
              </a:rPr>
              <a:t>class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947100" y="2555177"/>
            <a:ext cx="1200150" cy="140970"/>
          </a:xfrm>
          <a:custGeom>
            <a:avLst/>
            <a:gdLst/>
            <a:ahLst/>
            <a:cxnLst/>
            <a:rect l="l" t="t" r="r" b="b"/>
            <a:pathLst>
              <a:path w="1600200" h="187960">
                <a:moveTo>
                  <a:pt x="1600199" y="187451"/>
                </a:moveTo>
                <a:lnTo>
                  <a:pt x="1600199" y="0"/>
                </a:lnTo>
                <a:lnTo>
                  <a:pt x="0" y="0"/>
                </a:lnTo>
                <a:lnTo>
                  <a:pt x="0" y="187451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43746" y="1917383"/>
            <a:ext cx="4029075" cy="638175"/>
          </a:xfrm>
          <a:custGeom>
            <a:avLst/>
            <a:gdLst/>
            <a:ahLst/>
            <a:cxnLst/>
            <a:rect l="l" t="t" r="r" b="b"/>
            <a:pathLst>
              <a:path w="5372100" h="850900">
                <a:moveTo>
                  <a:pt x="5372099" y="850391"/>
                </a:moveTo>
                <a:lnTo>
                  <a:pt x="5372099" y="0"/>
                </a:lnTo>
                <a:lnTo>
                  <a:pt x="0" y="0"/>
                </a:lnTo>
                <a:lnTo>
                  <a:pt x="0" y="850391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7359" y="2035683"/>
            <a:ext cx="1617345" cy="392430"/>
          </a:xfrm>
          <a:custGeom>
            <a:avLst/>
            <a:gdLst/>
            <a:ahLst/>
            <a:cxnLst/>
            <a:rect l="l" t="t" r="r" b="b"/>
            <a:pathLst>
              <a:path w="2156460" h="523239">
                <a:moveTo>
                  <a:pt x="0" y="522731"/>
                </a:moveTo>
                <a:lnTo>
                  <a:pt x="2156459" y="522731"/>
                </a:lnTo>
                <a:lnTo>
                  <a:pt x="2156459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014045" y="2101369"/>
            <a:ext cx="1065371" cy="2894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41"/>
              </a:lnSpc>
            </a:pPr>
            <a:r>
              <a:rPr sz="1050" dirty="0">
                <a:solidFill>
                  <a:srgbClr val="FFFFFF"/>
                </a:solidFill>
                <a:latin typeface="Candara"/>
                <a:cs typeface="Candara"/>
              </a:rPr>
              <a:t>B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1050" spc="-4" dirty="0">
                <a:solidFill>
                  <a:srgbClr val="FFFFFF"/>
                </a:solidFill>
                <a:latin typeface="Candara"/>
                <a:cs typeface="Candara"/>
              </a:rPr>
              <a:t>on</a:t>
            </a:r>
            <a:r>
              <a:rPr sz="1050" dirty="0">
                <a:solidFill>
                  <a:srgbClr val="FFFFFF"/>
                </a:solidFill>
                <a:latin typeface="Candara"/>
                <a:cs typeface="Candara"/>
              </a:rPr>
              <a:t>ch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1050" spc="-4" dirty="0">
                <a:solidFill>
                  <a:srgbClr val="FFFFFF"/>
                </a:solidFill>
                <a:latin typeface="Candara"/>
                <a:cs typeface="Candara"/>
              </a:rPr>
              <a:t>d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dirty="0">
                <a:solidFill>
                  <a:srgbClr val="FFFFFF"/>
                </a:solidFill>
                <a:latin typeface="Candara"/>
                <a:cs typeface="Candara"/>
              </a:rPr>
              <a:t>lat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or</a:t>
            </a:r>
            <a:r>
              <a:rPr sz="1050" dirty="0">
                <a:solidFill>
                  <a:srgbClr val="FFFFFF"/>
                </a:solidFill>
                <a:latin typeface="Candara"/>
                <a:cs typeface="Candara"/>
              </a:rPr>
              <a:t>s</a:t>
            </a:r>
            <a:endParaRPr sz="1050">
              <a:latin typeface="Candara"/>
              <a:cs typeface="Candara"/>
            </a:endParaRPr>
          </a:p>
          <a:p>
            <a:pPr algn="ctr">
              <a:lnSpc>
                <a:spcPts val="1061"/>
              </a:lnSpc>
            </a:pPr>
            <a:r>
              <a:rPr sz="900" dirty="0">
                <a:solidFill>
                  <a:srgbClr val="FFFFFF"/>
                </a:solidFill>
                <a:latin typeface="Candara"/>
                <a:cs typeface="Candara"/>
              </a:rPr>
              <a:t>(Fi</a:t>
            </a:r>
            <a:r>
              <a:rPr sz="900" spc="-8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900" spc="-4" dirty="0">
                <a:solidFill>
                  <a:srgbClr val="FFFFFF"/>
                </a:solidFill>
                <a:latin typeface="Candara"/>
                <a:cs typeface="Candara"/>
              </a:rPr>
              <a:t>st</a:t>
            </a:r>
            <a:r>
              <a:rPr sz="900" spc="-26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900" spc="-8" dirty="0">
                <a:solidFill>
                  <a:srgbClr val="FFFFFF"/>
                </a:solidFill>
                <a:latin typeface="Candara"/>
                <a:cs typeface="Candara"/>
              </a:rPr>
              <a:t>Line</a:t>
            </a:r>
            <a:r>
              <a:rPr sz="900" spc="-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900" spc="-34" dirty="0">
                <a:solidFill>
                  <a:srgbClr val="FFFFFF"/>
                </a:solidFill>
                <a:latin typeface="Candara"/>
                <a:cs typeface="Candara"/>
              </a:rPr>
              <a:t>T</a:t>
            </a:r>
            <a:r>
              <a:rPr sz="900" spc="-8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900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900" spc="-8" dirty="0">
                <a:solidFill>
                  <a:srgbClr val="FFFFFF"/>
                </a:solidFill>
                <a:latin typeface="Candara"/>
                <a:cs typeface="Candara"/>
              </a:rPr>
              <a:t>atme</a:t>
            </a:r>
            <a:r>
              <a:rPr sz="900" spc="-15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900" spc="-4" dirty="0">
                <a:solidFill>
                  <a:srgbClr val="FFFFFF"/>
                </a:solidFill>
                <a:latin typeface="Candara"/>
                <a:cs typeface="Candara"/>
              </a:rPr>
              <a:t>t)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772150" y="2035683"/>
            <a:ext cx="1617345" cy="392430"/>
          </a:xfrm>
          <a:custGeom>
            <a:avLst/>
            <a:gdLst/>
            <a:ahLst/>
            <a:cxnLst/>
            <a:rect l="l" t="t" r="r" b="b"/>
            <a:pathLst>
              <a:path w="2156459" h="523239">
                <a:moveTo>
                  <a:pt x="0" y="522731"/>
                </a:moveTo>
                <a:lnTo>
                  <a:pt x="2156459" y="522731"/>
                </a:lnTo>
                <a:lnTo>
                  <a:pt x="2156459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3572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011613" y="2166520"/>
            <a:ext cx="1140619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-4" dirty="0">
                <a:solidFill>
                  <a:srgbClr val="FFFFFF"/>
                </a:solidFill>
                <a:latin typeface="Candara"/>
                <a:cs typeface="Candara"/>
              </a:rPr>
              <a:t>An</a:t>
            </a:r>
            <a:r>
              <a:rPr sz="1050" dirty="0">
                <a:solidFill>
                  <a:srgbClr val="FFFFFF"/>
                </a:solidFill>
                <a:latin typeface="Candara"/>
                <a:cs typeface="Candara"/>
              </a:rPr>
              <a:t>t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spc="-4" dirty="0">
                <a:solidFill>
                  <a:srgbClr val="FFFFFF"/>
                </a:solidFill>
                <a:latin typeface="Candara"/>
                <a:cs typeface="Candara"/>
              </a:rPr>
              <a:t>-I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1050" dirty="0">
                <a:solidFill>
                  <a:srgbClr val="FFFFFF"/>
                </a:solidFill>
                <a:latin typeface="Candara"/>
                <a:cs typeface="Candara"/>
              </a:rPr>
              <a:t>f</a:t>
            </a:r>
            <a:r>
              <a:rPr sz="1050" spc="4" dirty="0">
                <a:solidFill>
                  <a:srgbClr val="FFFFFF"/>
                </a:solidFill>
                <a:latin typeface="Candara"/>
                <a:cs typeface="Candara"/>
              </a:rPr>
              <a:t>l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dirty="0">
                <a:solidFill>
                  <a:srgbClr val="FFFFFF"/>
                </a:solidFill>
                <a:latin typeface="Candara"/>
                <a:cs typeface="Candara"/>
              </a:rPr>
              <a:t>mm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dirty="0">
                <a:solidFill>
                  <a:srgbClr val="FFFFFF"/>
                </a:solidFill>
                <a:latin typeface="Candara"/>
                <a:cs typeface="Candara"/>
              </a:rPr>
              <a:t>t</a:t>
            </a:r>
            <a:r>
              <a:rPr sz="1050" spc="-4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1050" spc="-8" dirty="0">
                <a:solidFill>
                  <a:srgbClr val="FFFFFF"/>
                </a:solidFill>
                <a:latin typeface="Candara"/>
                <a:cs typeface="Candara"/>
              </a:rPr>
              <a:t>ri</a:t>
            </a:r>
            <a:r>
              <a:rPr sz="1050" spc="-4" dirty="0">
                <a:solidFill>
                  <a:srgbClr val="FFFFFF"/>
                </a:solidFill>
                <a:latin typeface="Candara"/>
                <a:cs typeface="Candara"/>
              </a:rPr>
              <a:t>es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371601" y="3300983"/>
            <a:ext cx="6412706" cy="0"/>
          </a:xfrm>
          <a:custGeom>
            <a:avLst/>
            <a:gdLst/>
            <a:ahLst/>
            <a:cxnLst/>
            <a:rect l="l" t="t" r="r" b="b"/>
            <a:pathLst>
              <a:path w="8550275">
                <a:moveTo>
                  <a:pt x="0" y="0"/>
                </a:moveTo>
                <a:lnTo>
                  <a:pt x="8550279" y="0"/>
                </a:lnTo>
              </a:path>
            </a:pathLst>
          </a:custGeom>
          <a:ln w="12191">
            <a:solidFill>
              <a:srgbClr val="98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71601" y="3666743"/>
            <a:ext cx="6412706" cy="0"/>
          </a:xfrm>
          <a:custGeom>
            <a:avLst/>
            <a:gdLst/>
            <a:ahLst/>
            <a:cxnLst/>
            <a:rect l="l" t="t" r="r" b="b"/>
            <a:pathLst>
              <a:path w="8550275">
                <a:moveTo>
                  <a:pt x="0" y="0"/>
                </a:moveTo>
                <a:lnTo>
                  <a:pt x="8550279" y="0"/>
                </a:lnTo>
              </a:path>
            </a:pathLst>
          </a:custGeom>
          <a:ln w="12191">
            <a:solidFill>
              <a:srgbClr val="98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71601" y="4032504"/>
            <a:ext cx="6412706" cy="0"/>
          </a:xfrm>
          <a:custGeom>
            <a:avLst/>
            <a:gdLst/>
            <a:ahLst/>
            <a:cxnLst/>
            <a:rect l="l" t="t" r="r" b="b"/>
            <a:pathLst>
              <a:path w="8550275">
                <a:moveTo>
                  <a:pt x="0" y="0"/>
                </a:moveTo>
                <a:lnTo>
                  <a:pt x="8550279" y="0"/>
                </a:lnTo>
              </a:path>
            </a:pathLst>
          </a:custGeom>
          <a:ln w="12191">
            <a:solidFill>
              <a:srgbClr val="98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71601" y="4399407"/>
            <a:ext cx="6412706" cy="0"/>
          </a:xfrm>
          <a:custGeom>
            <a:avLst/>
            <a:gdLst/>
            <a:ahLst/>
            <a:cxnLst/>
            <a:rect l="l" t="t" r="r" b="b"/>
            <a:pathLst>
              <a:path w="8550275">
                <a:moveTo>
                  <a:pt x="0" y="0"/>
                </a:moveTo>
                <a:lnTo>
                  <a:pt x="8550279" y="0"/>
                </a:lnTo>
              </a:path>
            </a:pathLst>
          </a:custGeom>
          <a:ln w="12191">
            <a:solidFill>
              <a:srgbClr val="98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71601" y="4765166"/>
            <a:ext cx="6412706" cy="0"/>
          </a:xfrm>
          <a:custGeom>
            <a:avLst/>
            <a:gdLst/>
            <a:ahLst/>
            <a:cxnLst/>
            <a:rect l="l" t="t" r="r" b="b"/>
            <a:pathLst>
              <a:path w="8550275">
                <a:moveTo>
                  <a:pt x="0" y="0"/>
                </a:moveTo>
                <a:lnTo>
                  <a:pt x="8550279" y="0"/>
                </a:lnTo>
              </a:path>
            </a:pathLst>
          </a:custGeom>
          <a:ln w="12191">
            <a:solidFill>
              <a:srgbClr val="98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71601" y="5130926"/>
            <a:ext cx="6412706" cy="0"/>
          </a:xfrm>
          <a:custGeom>
            <a:avLst/>
            <a:gdLst/>
            <a:ahLst/>
            <a:cxnLst/>
            <a:rect l="l" t="t" r="r" b="b"/>
            <a:pathLst>
              <a:path w="8550275">
                <a:moveTo>
                  <a:pt x="0" y="0"/>
                </a:moveTo>
                <a:lnTo>
                  <a:pt x="8550279" y="0"/>
                </a:lnTo>
              </a:path>
            </a:pathLst>
          </a:custGeom>
          <a:ln w="12191">
            <a:solidFill>
              <a:srgbClr val="98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398011" y="2761912"/>
            <a:ext cx="117348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spc="-4" dirty="0">
                <a:solidFill>
                  <a:srgbClr val="D01778"/>
                </a:solidFill>
                <a:latin typeface="Candara"/>
                <a:cs typeface="Candara"/>
              </a:rPr>
              <a:t>I</a:t>
            </a:r>
            <a:r>
              <a:rPr sz="900" b="1" spc="-4" dirty="0">
                <a:solidFill>
                  <a:srgbClr val="373737"/>
                </a:solidFill>
                <a:latin typeface="Candara"/>
                <a:cs typeface="Candara"/>
              </a:rPr>
              <a:t>nhaled</a:t>
            </a:r>
            <a:r>
              <a:rPr sz="900" b="1" spc="-23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900" b="1" spc="-4" dirty="0">
                <a:solidFill>
                  <a:srgbClr val="D01778"/>
                </a:solidFill>
                <a:latin typeface="Candara"/>
                <a:cs typeface="Candara"/>
              </a:rPr>
              <a:t>C</a:t>
            </a:r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900" b="1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900" b="1" dirty="0">
                <a:solidFill>
                  <a:srgbClr val="373737"/>
                </a:solidFill>
                <a:latin typeface="Candara"/>
                <a:cs typeface="Candara"/>
              </a:rPr>
              <a:t>i</a:t>
            </a:r>
            <a:r>
              <a:rPr sz="900" b="1" spc="4" dirty="0">
                <a:solidFill>
                  <a:srgbClr val="373737"/>
                </a:solidFill>
                <a:latin typeface="Candara"/>
                <a:cs typeface="Candara"/>
              </a:rPr>
              <a:t>c</a:t>
            </a:r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900" b="1" spc="-11" dirty="0">
                <a:solidFill>
                  <a:srgbClr val="D01778"/>
                </a:solidFill>
                <a:latin typeface="Candara"/>
                <a:cs typeface="Candara"/>
              </a:rPr>
              <a:t>S</a:t>
            </a:r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900" b="1" spc="-4" dirty="0">
                <a:solidFill>
                  <a:srgbClr val="373737"/>
                </a:solidFill>
                <a:latin typeface="Candara"/>
                <a:cs typeface="Candara"/>
              </a:rPr>
              <a:t>er</a:t>
            </a:r>
            <a:r>
              <a:rPr sz="900" b="1" dirty="0">
                <a:solidFill>
                  <a:srgbClr val="373737"/>
                </a:solidFill>
                <a:latin typeface="Candara"/>
                <a:cs typeface="Candara"/>
              </a:rPr>
              <a:t>oids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72746" y="2555176"/>
            <a:ext cx="600075" cy="119063"/>
          </a:xfrm>
          <a:custGeom>
            <a:avLst/>
            <a:gdLst/>
            <a:ahLst/>
            <a:cxnLst/>
            <a:rect l="l" t="t" r="r" b="b"/>
            <a:pathLst>
              <a:path w="800100" h="158750">
                <a:moveTo>
                  <a:pt x="800099" y="0"/>
                </a:moveTo>
                <a:lnTo>
                  <a:pt x="0" y="0"/>
                </a:lnTo>
                <a:lnTo>
                  <a:pt x="0" y="158495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09397" y="2675191"/>
            <a:ext cx="1200150" cy="2490788"/>
          </a:xfrm>
          <a:custGeom>
            <a:avLst/>
            <a:gdLst/>
            <a:ahLst/>
            <a:cxnLst/>
            <a:rect l="l" t="t" r="r" b="b"/>
            <a:pathLst>
              <a:path w="1600200" h="3321050">
                <a:moveTo>
                  <a:pt x="0" y="3320795"/>
                </a:moveTo>
                <a:lnTo>
                  <a:pt x="1600199" y="3320795"/>
                </a:lnTo>
                <a:lnTo>
                  <a:pt x="1600199" y="0"/>
                </a:lnTo>
                <a:lnTo>
                  <a:pt x="0" y="0"/>
                </a:lnTo>
                <a:lnTo>
                  <a:pt x="0" y="3320795"/>
                </a:lnTo>
                <a:close/>
              </a:path>
            </a:pathLst>
          </a:custGeom>
          <a:ln w="19811">
            <a:solidFill>
              <a:srgbClr val="6D6D6D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762442" y="4476611"/>
            <a:ext cx="75390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832"/>
              </a:lnSpc>
            </a:pP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–</a:t>
            </a:r>
            <a:endParaRPr sz="750">
              <a:latin typeface="Candara"/>
              <a:cs typeface="Candara"/>
            </a:endParaRPr>
          </a:p>
          <a:p>
            <a:pPr algn="ctr">
              <a:lnSpc>
                <a:spcPts val="832"/>
              </a:lnSpc>
            </a:pP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Bla</a:t>
            </a:r>
            <a:r>
              <a:rPr sz="750" spc="-8" dirty="0">
                <a:solidFill>
                  <a:srgbClr val="373737"/>
                </a:solidFill>
                <a:latin typeface="Candara"/>
                <a:cs typeface="Candara"/>
              </a:rPr>
              <a:t>c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k</a:t>
            </a:r>
            <a:r>
              <a:rPr sz="750" spc="-3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750" spc="-8" dirty="0">
                <a:solidFill>
                  <a:srgbClr val="373737"/>
                </a:solidFill>
                <a:latin typeface="Candara"/>
                <a:cs typeface="Candara"/>
              </a:rPr>
              <a:t>b</a:t>
            </a:r>
            <a:r>
              <a:rPr sz="750" spc="-15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x</a:t>
            </a:r>
            <a:r>
              <a:rPr sz="750" spc="-26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warn</a:t>
            </a:r>
            <a:r>
              <a:rPr sz="750" spc="-8" dirty="0">
                <a:solidFill>
                  <a:srgbClr val="373737"/>
                </a:solidFill>
                <a:latin typeface="Candara"/>
                <a:cs typeface="Candara"/>
              </a:rPr>
              <a:t>ing</a:t>
            </a:r>
            <a:endParaRPr sz="750">
              <a:latin typeface="Candara"/>
              <a:cs typeface="Candar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505407" y="5268257"/>
            <a:ext cx="6132671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406"/>
              </a:lnSpc>
            </a:pP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M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ny</a:t>
            </a:r>
            <a:r>
              <a:rPr sz="1200" b="1" spc="-26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pa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ien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ts</a:t>
            </a:r>
            <a:r>
              <a:rPr sz="1200" b="1" spc="-19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1200" b="1" spc="-26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wi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h</a:t>
            </a:r>
            <a:r>
              <a:rPr sz="1200" b="1" spc="-41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app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200" b="1" spc="-4" dirty="0">
                <a:solidFill>
                  <a:srgbClr val="373737"/>
                </a:solidFill>
                <a:latin typeface="Candara"/>
                <a:cs typeface="Candara"/>
              </a:rPr>
              <a:t>v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1200" b="1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C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OPD</a:t>
            </a:r>
            <a:r>
              <a:rPr sz="1200" b="1" spc="-30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u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gs</a:t>
            </a:r>
            <a:r>
              <a:rPr sz="1200" b="1" dirty="0">
                <a:solidFill>
                  <a:srgbClr val="373737"/>
                </a:solidFill>
                <a:latin typeface="Candara"/>
                <a:cs typeface="Candara"/>
              </a:rPr>
              <a:t>/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c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mbin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io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ns</a:t>
            </a:r>
            <a:r>
              <a:rPr sz="1200" b="1" spc="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200" b="1" spc="-38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3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exp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rienc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1200" b="1" spc="-11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sig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1200" b="1" spc="-4" dirty="0">
                <a:solidFill>
                  <a:srgbClr val="373737"/>
                </a:solidFill>
                <a:latin typeface="Candara"/>
                <a:cs typeface="Candara"/>
              </a:rPr>
              <a:t>if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ic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nt</a:t>
            </a:r>
            <a:endParaRPr sz="1200">
              <a:latin typeface="Candara"/>
              <a:cs typeface="Candara"/>
            </a:endParaRPr>
          </a:p>
          <a:p>
            <a:pPr algn="ctr">
              <a:lnSpc>
                <a:spcPts val="1406"/>
              </a:lnSpc>
            </a:pP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imp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ov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ments</a:t>
            </a:r>
            <a:r>
              <a:rPr sz="1200" b="1" spc="11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in</a:t>
            </a:r>
            <a:r>
              <a:rPr sz="1200" b="1" spc="-41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qua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l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ity</a:t>
            </a:r>
            <a:r>
              <a:rPr sz="1200" b="1" spc="-26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of</a:t>
            </a:r>
            <a:r>
              <a:rPr sz="1200" b="1" spc="-38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4" dirty="0">
                <a:solidFill>
                  <a:srgbClr val="373737"/>
                </a:solidFill>
                <a:latin typeface="Candara"/>
                <a:cs typeface="Candara"/>
              </a:rPr>
              <a:t>l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ife</a:t>
            </a:r>
            <a:r>
              <a:rPr sz="1200" b="1" spc="-26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an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d</a:t>
            </a:r>
            <a:r>
              <a:rPr sz="1200" b="1" spc="-41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c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inue</a:t>
            </a:r>
            <a:r>
              <a:rPr sz="1200" b="1" spc="-26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to</a:t>
            </a:r>
            <a:r>
              <a:rPr sz="1200" b="1" spc="-30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suffe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1200" b="1" spc="-38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f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om</a:t>
            </a:r>
            <a:r>
              <a:rPr sz="1200" b="1" spc="-26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signif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ic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nt</a:t>
            </a:r>
            <a:r>
              <a:rPr sz="1200" b="1" spc="-19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sy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m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p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ms</a:t>
            </a:r>
            <a:endParaRPr sz="1200">
              <a:latin typeface="Candara"/>
              <a:cs typeface="Candar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835658" y="3393568"/>
            <a:ext cx="176022" cy="190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835658" y="3762757"/>
            <a:ext cx="176022" cy="190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35658" y="4131946"/>
            <a:ext cx="176022" cy="1897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35658" y="4499992"/>
            <a:ext cx="176022" cy="190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35658" y="4869181"/>
            <a:ext cx="176022" cy="190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048382" y="3393568"/>
            <a:ext cx="176021" cy="190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048382" y="3762757"/>
            <a:ext cx="176021" cy="190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048382" y="4131946"/>
            <a:ext cx="176021" cy="1897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048382" y="4869181"/>
            <a:ext cx="176021" cy="190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644708" y="4872216"/>
            <a:ext cx="8667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500" b="1" dirty="0">
                <a:solidFill>
                  <a:srgbClr val="D01778"/>
                </a:solidFill>
                <a:latin typeface="Candara"/>
                <a:cs typeface="Candara"/>
              </a:rPr>
              <a:t>?</a:t>
            </a:r>
            <a:endParaRPr sz="1500">
              <a:latin typeface="Candara"/>
              <a:cs typeface="Candar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21696" y="4525544"/>
            <a:ext cx="47148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50" spc="-8" dirty="0">
                <a:solidFill>
                  <a:srgbClr val="373737"/>
                </a:solidFill>
                <a:latin typeface="Candara"/>
                <a:cs typeface="Candara"/>
              </a:rPr>
              <a:t>Pn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750" spc="-15" dirty="0">
                <a:solidFill>
                  <a:srgbClr val="373737"/>
                </a:solidFill>
                <a:latin typeface="Candara"/>
                <a:cs typeface="Candara"/>
              </a:rPr>
              <a:t>u</a:t>
            </a:r>
            <a:r>
              <a:rPr sz="750" spc="-8" dirty="0">
                <a:solidFill>
                  <a:srgbClr val="373737"/>
                </a:solidFill>
                <a:latin typeface="Candara"/>
                <a:cs typeface="Candara"/>
              </a:rPr>
              <a:t>m</a:t>
            </a:r>
            <a:r>
              <a:rPr sz="750" spc="-11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nia</a:t>
            </a:r>
            <a:endParaRPr sz="750">
              <a:latin typeface="Candara"/>
              <a:cs typeface="Candar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823400" y="3754019"/>
            <a:ext cx="66722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60" marR="3810" indent="-51435">
              <a:lnSpc>
                <a:spcPts val="764"/>
              </a:lnSpc>
            </a:pPr>
            <a:r>
              <a:rPr sz="750" spc="-8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750" spc="-11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750" spc="-19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indi</a:t>
            </a:r>
            <a:r>
              <a:rPr sz="750" spc="-11" dirty="0">
                <a:solidFill>
                  <a:srgbClr val="373737"/>
                </a:solidFill>
                <a:latin typeface="Candara"/>
                <a:cs typeface="Candara"/>
              </a:rPr>
              <a:t>c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ated</a:t>
            </a:r>
            <a:r>
              <a:rPr sz="750" spc="-3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as</a:t>
            </a:r>
            <a:r>
              <a:rPr sz="750" spc="-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750" spc="-8" dirty="0">
                <a:solidFill>
                  <a:srgbClr val="373737"/>
                </a:solidFill>
                <a:latin typeface="Candara"/>
                <a:cs typeface="Candara"/>
              </a:rPr>
              <a:t>m</a:t>
            </a:r>
            <a:r>
              <a:rPr sz="750" spc="-11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750" spc="-8" dirty="0">
                <a:solidFill>
                  <a:srgbClr val="373737"/>
                </a:solidFill>
                <a:latin typeface="Candara"/>
                <a:cs typeface="Candara"/>
              </a:rPr>
              <a:t>n</a:t>
            </a:r>
            <a:r>
              <a:rPr sz="750" spc="-11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the</a:t>
            </a:r>
            <a:r>
              <a:rPr sz="750" spc="-11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750" spc="-4" dirty="0">
                <a:solidFill>
                  <a:srgbClr val="373737"/>
                </a:solidFill>
                <a:latin typeface="Candara"/>
                <a:cs typeface="Candara"/>
              </a:rPr>
              <a:t>apy</a:t>
            </a:r>
            <a:endParaRPr sz="750">
              <a:latin typeface="Candara"/>
              <a:cs typeface="Candara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607558" y="3768472"/>
            <a:ext cx="176022" cy="190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607558" y="3395852"/>
            <a:ext cx="176022" cy="190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607558" y="4121659"/>
            <a:ext cx="176022" cy="190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607558" y="4480561"/>
            <a:ext cx="176022" cy="190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643688" y="3304985"/>
            <a:ext cx="1141095" cy="1826895"/>
          </a:xfrm>
          <a:custGeom>
            <a:avLst/>
            <a:gdLst/>
            <a:ahLst/>
            <a:cxnLst/>
            <a:rect l="l" t="t" r="r" b="b"/>
            <a:pathLst>
              <a:path w="1521459" h="2435860">
                <a:moveTo>
                  <a:pt x="0" y="2435351"/>
                </a:moveTo>
                <a:lnTo>
                  <a:pt x="1520951" y="2435351"/>
                </a:lnTo>
                <a:lnTo>
                  <a:pt x="1520951" y="0"/>
                </a:lnTo>
                <a:lnTo>
                  <a:pt x="0" y="0"/>
                </a:lnTo>
                <a:lnTo>
                  <a:pt x="0" y="24353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643688" y="3304985"/>
            <a:ext cx="1141095" cy="1826895"/>
          </a:xfrm>
          <a:custGeom>
            <a:avLst/>
            <a:gdLst/>
            <a:ahLst/>
            <a:cxnLst/>
            <a:rect l="l" t="t" r="r" b="b"/>
            <a:pathLst>
              <a:path w="1521459" h="2435860">
                <a:moveTo>
                  <a:pt x="0" y="2435351"/>
                </a:moveTo>
                <a:lnTo>
                  <a:pt x="1520951" y="2435351"/>
                </a:lnTo>
                <a:lnTo>
                  <a:pt x="1520951" y="0"/>
                </a:lnTo>
                <a:lnTo>
                  <a:pt x="0" y="0"/>
                </a:lnTo>
                <a:lnTo>
                  <a:pt x="0" y="2435351"/>
                </a:lnTo>
                <a:close/>
              </a:path>
            </a:pathLst>
          </a:custGeom>
          <a:ln w="28955">
            <a:solidFill>
              <a:srgbClr val="C5C5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643116" y="2908935"/>
            <a:ext cx="1141095" cy="392430"/>
          </a:xfrm>
          <a:custGeom>
            <a:avLst/>
            <a:gdLst/>
            <a:ahLst/>
            <a:cxnLst/>
            <a:rect l="l" t="t" r="r" b="b"/>
            <a:pathLst>
              <a:path w="1521459" h="523239">
                <a:moveTo>
                  <a:pt x="0" y="522731"/>
                </a:moveTo>
                <a:lnTo>
                  <a:pt x="1520951" y="522731"/>
                </a:lnTo>
                <a:lnTo>
                  <a:pt x="1520951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3572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6840289" y="2995804"/>
            <a:ext cx="74866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19"/>
              </a:lnSpc>
            </a:pPr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P</a:t>
            </a:r>
            <a:r>
              <a:rPr sz="825" b="1" spc="-8" dirty="0">
                <a:solidFill>
                  <a:srgbClr val="FFFFFF"/>
                </a:solidFill>
                <a:latin typeface="Candara"/>
                <a:cs typeface="Candara"/>
              </a:rPr>
              <a:t>D</a:t>
            </a:r>
            <a:r>
              <a:rPr sz="825" b="1" spc="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825" b="1" dirty="0">
                <a:solidFill>
                  <a:srgbClr val="FFFFFF"/>
                </a:solidFill>
                <a:latin typeface="Candara"/>
                <a:cs typeface="Candara"/>
              </a:rPr>
              <a:t>4</a:t>
            </a:r>
            <a:endParaRPr sz="825">
              <a:latin typeface="Candara"/>
              <a:cs typeface="Candara"/>
            </a:endParaRPr>
          </a:p>
          <a:p>
            <a:pPr algn="ctr">
              <a:lnSpc>
                <a:spcPts val="874"/>
              </a:lnSpc>
            </a:pPr>
            <a:r>
              <a:rPr sz="788" dirty="0">
                <a:solidFill>
                  <a:srgbClr val="FFFFFF"/>
                </a:solidFill>
                <a:latin typeface="Candara"/>
                <a:cs typeface="Candara"/>
              </a:rPr>
              <a:t>(e</a:t>
            </a:r>
            <a:r>
              <a:rPr sz="788" spc="-4" dirty="0">
                <a:solidFill>
                  <a:srgbClr val="FFFFFF"/>
                </a:solidFill>
                <a:latin typeface="Candara"/>
                <a:cs typeface="Candara"/>
              </a:rPr>
              <a:t>.</a:t>
            </a:r>
            <a:r>
              <a:rPr sz="788" spc="-8" dirty="0">
                <a:solidFill>
                  <a:srgbClr val="FFFFFF"/>
                </a:solidFill>
                <a:latin typeface="Candara"/>
                <a:cs typeface="Candara"/>
              </a:rPr>
              <a:t>g</a:t>
            </a:r>
            <a:r>
              <a:rPr sz="788" dirty="0">
                <a:solidFill>
                  <a:srgbClr val="FFFFFF"/>
                </a:solidFill>
                <a:latin typeface="Candara"/>
                <a:cs typeface="Candara"/>
              </a:rPr>
              <a:t>.</a:t>
            </a:r>
            <a:r>
              <a:rPr sz="788" spc="-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788" spc="-4" dirty="0">
                <a:solidFill>
                  <a:srgbClr val="FFFFFF"/>
                </a:solidFill>
                <a:latin typeface="Candara"/>
                <a:cs typeface="Candara"/>
              </a:rPr>
              <a:t>Ro</a:t>
            </a:r>
            <a:r>
              <a:rPr sz="788" dirty="0">
                <a:solidFill>
                  <a:srgbClr val="FFFFFF"/>
                </a:solidFill>
                <a:latin typeface="Candara"/>
                <a:cs typeface="Candara"/>
              </a:rPr>
              <a:t>flum</a:t>
            </a:r>
            <a:r>
              <a:rPr sz="788" spc="-4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788" dirty="0">
                <a:solidFill>
                  <a:srgbClr val="FFFFFF"/>
                </a:solidFill>
                <a:latin typeface="Candara"/>
                <a:cs typeface="Candara"/>
              </a:rPr>
              <a:t>l</a:t>
            </a:r>
            <a:r>
              <a:rPr sz="788" spc="-4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788" dirty="0">
                <a:solidFill>
                  <a:srgbClr val="FFFFFF"/>
                </a:solidFill>
                <a:latin typeface="Candara"/>
                <a:cs typeface="Candara"/>
              </a:rPr>
              <a:t>s</a:t>
            </a:r>
            <a:r>
              <a:rPr sz="788" spc="4" dirty="0">
                <a:solidFill>
                  <a:srgbClr val="FFFFFF"/>
                </a:solidFill>
                <a:latin typeface="Candara"/>
                <a:cs typeface="Candara"/>
              </a:rPr>
              <a:t>t</a:t>
            </a:r>
            <a:r>
              <a:rPr sz="788" dirty="0">
                <a:solidFill>
                  <a:srgbClr val="FFFFFF"/>
                </a:solidFill>
                <a:latin typeface="Candara"/>
                <a:cs typeface="Candara"/>
              </a:rPr>
              <a:t>)</a:t>
            </a:r>
            <a:endParaRPr sz="788">
              <a:latin typeface="Candara"/>
              <a:cs typeface="Candar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825430" y="2761912"/>
            <a:ext cx="77866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PD</a:t>
            </a:r>
            <a:r>
              <a:rPr sz="900" b="1" spc="-11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4</a:t>
            </a:r>
            <a:r>
              <a:rPr sz="900" b="1" spc="-3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900" b="1" spc="-4" dirty="0">
                <a:solidFill>
                  <a:srgbClr val="373737"/>
                </a:solidFill>
                <a:latin typeface="Candara"/>
                <a:cs typeface="Candara"/>
              </a:rPr>
              <a:t>Inhibi</a:t>
            </a:r>
            <a:r>
              <a:rPr sz="900" b="1" spc="-11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900" b="1" spc="-8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900" b="1" dirty="0">
                <a:solidFill>
                  <a:srgbClr val="373737"/>
                </a:solidFill>
                <a:latin typeface="Candara"/>
                <a:cs typeface="Candara"/>
              </a:rPr>
              <a:t>rs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6569393" y="2555176"/>
            <a:ext cx="600075" cy="119063"/>
          </a:xfrm>
          <a:custGeom>
            <a:avLst/>
            <a:gdLst/>
            <a:ahLst/>
            <a:cxnLst/>
            <a:rect l="l" t="t" r="r" b="b"/>
            <a:pathLst>
              <a:path w="800100" h="158750">
                <a:moveTo>
                  <a:pt x="0" y="0"/>
                </a:moveTo>
                <a:lnTo>
                  <a:pt x="800099" y="0"/>
                </a:lnTo>
                <a:lnTo>
                  <a:pt x="800099" y="158495"/>
                </a:lnTo>
              </a:path>
            </a:pathLst>
          </a:custGeom>
          <a:ln w="19811">
            <a:solidFill>
              <a:srgbClr val="6D6D6D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25462" y="3768472"/>
            <a:ext cx="176022" cy="190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25462" y="3395852"/>
            <a:ext cx="176022" cy="190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125462" y="4121659"/>
            <a:ext cx="176022" cy="190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125462" y="4491991"/>
            <a:ext cx="176022" cy="190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125462" y="4863465"/>
            <a:ext cx="176022" cy="1908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>
            <a:spLocks noGrp="1"/>
          </p:cNvSpPr>
          <p:nvPr>
            <p:ph type="sldNum" sz="quarter" idx="4294967295"/>
          </p:nvPr>
        </p:nvSpPr>
        <p:spPr>
          <a:xfrm>
            <a:off x="7715635" y="5772140"/>
            <a:ext cx="134303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66675"/>
            <a:fld id="{81D60167-4931-47E6-BA6A-407CBD079E47}" type="slidenum">
              <a:rPr dirty="0"/>
              <a:pPr marL="66675"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3964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489200" y="647700"/>
            <a:ext cx="41529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0" b="1" i="1" dirty="0">
                <a:solidFill>
                  <a:srgbClr val="4F6228"/>
                </a:solidFill>
                <a:latin typeface="Calibri" pitchFamily="18" charset="0"/>
                <a:cs typeface="Calibri" pitchFamily="18" charset="0"/>
              </a:rPr>
              <a:t>Phosphodiesterases</a:t>
            </a:r>
          </a:p>
        </p:txBody>
      </p:sp>
    </p:spTree>
    <p:extLst>
      <p:ext uri="{BB962C8B-B14F-4D97-AF65-F5344CB8AC3E}">
        <p14:creationId xmlns:p14="http://schemas.microsoft.com/office/powerpoint/2010/main" val="1564827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25500" y="647700"/>
            <a:ext cx="74676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/>
            </a:pPr>
            <a:r>
              <a:rPr lang="en-US" altLang="zh-CN" sz="4000" b="1" i="1" dirty="0">
                <a:solidFill>
                  <a:srgbClr val="4F6228"/>
                </a:solidFill>
                <a:latin typeface="Calibri" pitchFamily="18" charset="0"/>
                <a:cs typeface="Calibri" pitchFamily="18" charset="0"/>
              </a:rPr>
              <a:t>Phosphodiesterases</a:t>
            </a:r>
            <a:r>
              <a:rPr lang="en-US" altLang="zh-CN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i="1" dirty="0">
                <a:solidFill>
                  <a:srgbClr val="4F6228"/>
                </a:solidFill>
                <a:latin typeface="Calibri" pitchFamily="18" charset="0"/>
                <a:cs typeface="Calibri" pitchFamily="18" charset="0"/>
              </a:rPr>
              <a:t>as</a:t>
            </a:r>
            <a:r>
              <a:rPr lang="en-US" altLang="zh-CN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i="1" dirty="0">
                <a:solidFill>
                  <a:srgbClr val="4F6228"/>
                </a:solidFill>
                <a:latin typeface="Calibri" pitchFamily="18" charset="0"/>
                <a:cs typeface="Calibri" pitchFamily="18" charset="0"/>
              </a:rPr>
              <a:t>drug</a:t>
            </a:r>
            <a:r>
              <a:rPr lang="en-US" altLang="zh-CN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i="1" dirty="0">
                <a:solidFill>
                  <a:srgbClr val="4F6228"/>
                </a:solidFill>
                <a:latin typeface="Calibri" pitchFamily="18" charset="0"/>
                <a:cs typeface="Calibri" pitchFamily="18" charset="0"/>
              </a:rPr>
              <a:t>targets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546100" y="5245100"/>
            <a:ext cx="8021363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marL="342900" indent="-342900">
              <a:lnSpc>
                <a:spcPts val="2700"/>
              </a:lnSpc>
              <a:buFont typeface="Wingdings" charset="2"/>
              <a:buChar char="§"/>
              <a:tabLst/>
            </a:pPr>
            <a:r>
              <a:rPr lang="en-US" altLang="zh-CN" sz="2400" dirty="0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PDE4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inhibitors </a:t>
            </a:r>
            <a:r>
              <a:rPr lang="mr-IN" altLang="zh-CN" sz="2400" dirty="0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–</a:t>
            </a:r>
            <a:r>
              <a:rPr lang="en-US" altLang="zh-CN" sz="2400" dirty="0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400" dirty="0" err="1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roflumilast</a:t>
            </a:r>
            <a:r>
              <a:rPr lang="en-US" altLang="zh-CN" sz="2400" dirty="0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 approved for treatment of COPD</a:t>
            </a:r>
          </a:p>
          <a:p>
            <a:pPr marL="342900" indent="-342900">
              <a:lnSpc>
                <a:spcPts val="2700"/>
              </a:lnSpc>
              <a:buFont typeface="Wingdings" charset="2"/>
              <a:buChar char="§"/>
              <a:tabLst/>
            </a:pPr>
            <a:r>
              <a:rPr lang="en-US" altLang="zh-CN" sz="2400" dirty="0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400" dirty="0" err="1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Apremilast</a:t>
            </a:r>
            <a:r>
              <a:rPr lang="en-US" altLang="zh-CN" sz="2400" dirty="0">
                <a:solidFill>
                  <a:srgbClr val="17375E"/>
                </a:solidFill>
                <a:latin typeface="Calibri" pitchFamily="18" charset="0"/>
                <a:cs typeface="Calibri" pitchFamily="18" charset="0"/>
              </a:rPr>
              <a:t> for the treatment of psoriatic arthritis</a:t>
            </a:r>
          </a:p>
        </p:txBody>
      </p:sp>
    </p:spTree>
    <p:extLst>
      <p:ext uri="{BB962C8B-B14F-4D97-AF65-F5344CB8AC3E}">
        <p14:creationId xmlns:p14="http://schemas.microsoft.com/office/powerpoint/2010/main" val="3204425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4718050"/>
          <a:ext cx="2003425" cy="213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895238" imgH="1848108" progId="PBrush">
                  <p:embed/>
                </p:oleObj>
              </mc:Choice>
              <mc:Fallback>
                <p:oleObj name="Bitmap Image" r:id="rId2" imgW="1895238" imgH="1848108" progId="PBrush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718050"/>
                        <a:ext cx="2003425" cy="213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12699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835696" y="781050"/>
            <a:ext cx="6977062" cy="26479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/>
            <a:r>
              <a:rPr lang="en-US" dirty="0"/>
              <a:t>The pharmacology and duration of action of</a:t>
            </a:r>
          </a:p>
          <a:p>
            <a:pPr algn="l"/>
            <a:r>
              <a:rPr lang="en-US" dirty="0"/>
              <a:t>novel </a:t>
            </a:r>
            <a:r>
              <a:rPr lang="en-US" dirty="0" err="1"/>
              <a:t>Trequinsin</a:t>
            </a:r>
            <a:r>
              <a:rPr lang="en-US" dirty="0"/>
              <a:t>-like phosphodiesterase inhibitors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V Boswell-Smith, D. Spina, M. Comer, C.P. Page, </a:t>
            </a:r>
          </a:p>
          <a:p>
            <a:pPr algn="l"/>
            <a:r>
              <a:rPr lang="en-US" dirty="0"/>
              <a:t>A.W. Oxford &amp; D. Jack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003425" y="2780928"/>
            <a:ext cx="6270724" cy="9233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l"/>
            <a:r>
              <a:rPr lang="en-US" dirty="0"/>
              <a:t>Institute of Pharmaceutical Science</a:t>
            </a:r>
          </a:p>
          <a:p>
            <a:pPr algn="l"/>
            <a:r>
              <a:rPr lang="en-US" dirty="0"/>
              <a:t>King’s College London.,</a:t>
            </a:r>
          </a:p>
          <a:p>
            <a:pPr algn="l"/>
            <a:r>
              <a:rPr lang="en-US" dirty="0" err="1"/>
              <a:t>Vernalis</a:t>
            </a:r>
            <a:r>
              <a:rPr lang="en-US" dirty="0"/>
              <a:t> Pharmaceuticals Ltd, United Kingdom.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572" y="5715571"/>
            <a:ext cx="6857524" cy="0"/>
          </a:xfrm>
          <a:custGeom>
            <a:avLst/>
            <a:gdLst/>
            <a:ahLst/>
            <a:cxnLst/>
            <a:rect l="l" t="t" r="r" b="b"/>
            <a:pathLst>
              <a:path w="9143365">
                <a:moveTo>
                  <a:pt x="0" y="0"/>
                </a:moveTo>
                <a:lnTo>
                  <a:pt x="9143238" y="0"/>
                </a:lnTo>
              </a:path>
            </a:pathLst>
          </a:custGeom>
          <a:ln w="38099">
            <a:solidFill>
              <a:srgbClr val="D017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29571" y="1657922"/>
            <a:ext cx="2971800" cy="514350"/>
          </a:xfrm>
          <a:custGeom>
            <a:avLst/>
            <a:gdLst/>
            <a:ahLst/>
            <a:cxnLst/>
            <a:rect l="l" t="t" r="r" b="b"/>
            <a:pathLst>
              <a:path w="3962400" h="685800">
                <a:moveTo>
                  <a:pt x="3962399" y="685799"/>
                </a:moveTo>
                <a:lnTo>
                  <a:pt x="3962399" y="0"/>
                </a:lnTo>
                <a:lnTo>
                  <a:pt x="0" y="0"/>
                </a:lnTo>
                <a:lnTo>
                  <a:pt x="0" y="685799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72521" y="2343722"/>
            <a:ext cx="2971800" cy="285750"/>
          </a:xfrm>
          <a:custGeom>
            <a:avLst/>
            <a:gdLst/>
            <a:ahLst/>
            <a:cxnLst/>
            <a:rect l="l" t="t" r="r" b="b"/>
            <a:pathLst>
              <a:path w="3962400" h="381000">
                <a:moveTo>
                  <a:pt x="3962399" y="0"/>
                </a:moveTo>
                <a:lnTo>
                  <a:pt x="3962399" y="380999"/>
                </a:lnTo>
                <a:lnTo>
                  <a:pt x="0" y="380999"/>
                </a:lnTo>
                <a:lnTo>
                  <a:pt x="0" y="0"/>
                </a:lnTo>
              </a:path>
            </a:pathLst>
          </a:custGeom>
          <a:ln w="28955">
            <a:solidFill>
              <a:srgbClr val="D017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44071" y="2629472"/>
            <a:ext cx="0" cy="83820"/>
          </a:xfrm>
          <a:custGeom>
            <a:avLst/>
            <a:gdLst/>
            <a:ahLst/>
            <a:cxnLst/>
            <a:rect l="l" t="t" r="r" b="b"/>
            <a:pathLst>
              <a:path h="111760">
                <a:moveTo>
                  <a:pt x="0" y="0"/>
                </a:moveTo>
                <a:lnTo>
                  <a:pt x="0" y="111251"/>
                </a:lnTo>
              </a:path>
            </a:pathLst>
          </a:custGeom>
          <a:ln w="28955">
            <a:solidFill>
              <a:srgbClr val="D017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85295" y="475776"/>
            <a:ext cx="5640089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ts val="2055"/>
              </a:lnSpc>
            </a:pPr>
            <a:r>
              <a:rPr lang="en-GB" b="1" spc="-4" dirty="0" err="1">
                <a:solidFill>
                  <a:srgbClr val="D01778"/>
                </a:solidFill>
                <a:latin typeface="Arial"/>
                <a:cs typeface="Arial"/>
              </a:rPr>
              <a:t>Ensifentrine</a:t>
            </a:r>
            <a:r>
              <a:rPr lang="en-GB" b="1" spc="-4" dirty="0">
                <a:solidFill>
                  <a:srgbClr val="D01778"/>
                </a:solidFill>
                <a:latin typeface="Arial"/>
                <a:cs typeface="Arial"/>
              </a:rPr>
              <a:t> (</a:t>
            </a:r>
            <a:r>
              <a:rPr b="1" spc="-4" dirty="0">
                <a:solidFill>
                  <a:srgbClr val="D01778"/>
                </a:solidFill>
                <a:latin typeface="Arial"/>
                <a:cs typeface="Arial"/>
              </a:rPr>
              <a:t>R</a:t>
            </a:r>
            <a:r>
              <a:rPr b="1" spc="-8" dirty="0">
                <a:solidFill>
                  <a:srgbClr val="D01778"/>
                </a:solidFill>
                <a:latin typeface="Arial"/>
                <a:cs typeface="Arial"/>
              </a:rPr>
              <a:t>P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L5</a:t>
            </a:r>
            <a:r>
              <a:rPr b="1" spc="-8" dirty="0">
                <a:solidFill>
                  <a:srgbClr val="D01778"/>
                </a:solidFill>
                <a:latin typeface="Arial"/>
                <a:cs typeface="Arial"/>
              </a:rPr>
              <a:t>5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4</a:t>
            </a:r>
            <a:r>
              <a:rPr lang="en-GB" b="1" dirty="0">
                <a:solidFill>
                  <a:srgbClr val="D01778"/>
                </a:solidFill>
                <a:latin typeface="Arial"/>
                <a:cs typeface="Arial"/>
              </a:rPr>
              <a:t>):</a:t>
            </a:r>
            <a:r>
              <a:rPr b="1" spc="68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b="1" spc="-11" dirty="0">
                <a:solidFill>
                  <a:srgbClr val="D01778"/>
                </a:solidFill>
                <a:latin typeface="Arial"/>
                <a:cs typeface="Arial"/>
              </a:rPr>
              <a:t>Firs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t-</a:t>
            </a:r>
            <a:r>
              <a:rPr b="1" spc="-4" dirty="0">
                <a:solidFill>
                  <a:srgbClr val="D01778"/>
                </a:solidFill>
                <a:latin typeface="Arial"/>
                <a:cs typeface="Arial"/>
              </a:rPr>
              <a:t>i</a:t>
            </a:r>
            <a:r>
              <a:rPr b="1" spc="-15" dirty="0">
                <a:solidFill>
                  <a:srgbClr val="D01778"/>
                </a:solidFill>
                <a:latin typeface="Arial"/>
                <a:cs typeface="Arial"/>
              </a:rPr>
              <a:t>n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-</a:t>
            </a:r>
            <a:r>
              <a:rPr b="1" spc="-4" dirty="0">
                <a:solidFill>
                  <a:srgbClr val="D01778"/>
                </a:solidFill>
                <a:latin typeface="Arial"/>
                <a:cs typeface="Arial"/>
              </a:rPr>
              <a:t>Clas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s</a:t>
            </a:r>
            <a:r>
              <a:rPr b="1" spc="30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lang="en-GB" b="1" spc="45" dirty="0">
                <a:solidFill>
                  <a:srgbClr val="D01778"/>
                </a:solidFill>
                <a:latin typeface="Times New Roman"/>
                <a:cs typeface="Times New Roman"/>
              </a:rPr>
              <a:t>“Bifunctional” </a:t>
            </a:r>
            <a:r>
              <a:rPr b="1" spc="-8" dirty="0">
                <a:solidFill>
                  <a:srgbClr val="D01778"/>
                </a:solidFill>
                <a:latin typeface="Arial"/>
                <a:cs typeface="Arial"/>
              </a:rPr>
              <a:t>B</a:t>
            </a:r>
            <a:r>
              <a:rPr b="1" spc="-15" dirty="0">
                <a:solidFill>
                  <a:srgbClr val="D01778"/>
                </a:solidFill>
                <a:latin typeface="Arial"/>
                <a:cs typeface="Arial"/>
              </a:rPr>
              <a:t>ronc</a:t>
            </a:r>
            <a:r>
              <a:rPr b="1" spc="-19" dirty="0">
                <a:solidFill>
                  <a:srgbClr val="D01778"/>
                </a:solidFill>
                <a:latin typeface="Arial"/>
                <a:cs typeface="Arial"/>
              </a:rPr>
              <a:t>h</a:t>
            </a:r>
            <a:r>
              <a:rPr b="1" spc="-11" dirty="0">
                <a:solidFill>
                  <a:srgbClr val="D01778"/>
                </a:solidFill>
                <a:latin typeface="Arial"/>
                <a:cs typeface="Arial"/>
              </a:rPr>
              <a:t>odilat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or</a:t>
            </a:r>
            <a:r>
              <a:rPr lang="en-GB" b="1" dirty="0">
                <a:solidFill>
                  <a:srgbClr val="D01778"/>
                </a:solidFill>
                <a:latin typeface="Times New Roman"/>
                <a:cs typeface="Times New Roman"/>
              </a:rPr>
              <a:t>/</a:t>
            </a:r>
            <a:r>
              <a:rPr b="1" spc="-4" dirty="0">
                <a:solidFill>
                  <a:srgbClr val="D01778"/>
                </a:solidFill>
                <a:latin typeface="Arial"/>
                <a:cs typeface="Arial"/>
              </a:rPr>
              <a:t>A</a:t>
            </a:r>
            <a:r>
              <a:rPr b="1" spc="-8" dirty="0">
                <a:solidFill>
                  <a:srgbClr val="D01778"/>
                </a:solidFill>
                <a:latin typeface="Arial"/>
                <a:cs typeface="Arial"/>
              </a:rPr>
              <a:t>nt</a:t>
            </a:r>
            <a:r>
              <a:rPr b="1" spc="-4" dirty="0">
                <a:solidFill>
                  <a:srgbClr val="D01778"/>
                </a:solidFill>
                <a:latin typeface="Arial"/>
                <a:cs typeface="Arial"/>
              </a:rPr>
              <a:t>i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-</a:t>
            </a:r>
            <a:r>
              <a:rPr b="1" spc="-8" dirty="0">
                <a:solidFill>
                  <a:srgbClr val="D01778"/>
                </a:solidFill>
                <a:latin typeface="Arial"/>
                <a:cs typeface="Arial"/>
              </a:rPr>
              <a:t>inf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lammatory</a:t>
            </a:r>
            <a:r>
              <a:rPr lang="en-GB" b="1" dirty="0">
                <a:solidFill>
                  <a:srgbClr val="D01778"/>
                </a:solidFill>
                <a:latin typeface="Arial"/>
                <a:cs typeface="Arial"/>
              </a:rPr>
              <a:t> drug</a:t>
            </a:r>
            <a:r>
              <a:rPr b="1" spc="26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b="1" spc="-4" dirty="0">
                <a:solidFill>
                  <a:srgbClr val="D01778"/>
                </a:solidFill>
                <a:latin typeface="Arial"/>
                <a:cs typeface="Arial"/>
              </a:rPr>
              <a:t>i</a:t>
            </a:r>
            <a:r>
              <a:rPr b="1" spc="-11" dirty="0">
                <a:solidFill>
                  <a:srgbClr val="D01778"/>
                </a:solidFill>
                <a:latin typeface="Arial"/>
                <a:cs typeface="Arial"/>
              </a:rPr>
              <a:t>n</a:t>
            </a:r>
            <a:r>
              <a:rPr b="1" spc="34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D01778"/>
                </a:solidFill>
                <a:latin typeface="Arial"/>
                <a:cs typeface="Arial"/>
              </a:rPr>
              <a:t>a</a:t>
            </a:r>
            <a:r>
              <a:rPr b="1" spc="49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b="1" spc="-11" dirty="0">
                <a:solidFill>
                  <a:srgbClr val="D01778"/>
                </a:solidFill>
                <a:latin typeface="Arial"/>
                <a:cs typeface="Arial"/>
              </a:rPr>
              <a:t>Single</a:t>
            </a:r>
            <a:r>
              <a:rPr b="1" spc="34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lang="en-GB" b="1" spc="-4" dirty="0">
                <a:solidFill>
                  <a:srgbClr val="D01778"/>
                </a:solidFill>
                <a:latin typeface="Arial"/>
                <a:cs typeface="Arial"/>
              </a:rPr>
              <a:t>Molecule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4698" y="4078559"/>
            <a:ext cx="933450" cy="7017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-1429" algn="ctr">
              <a:lnSpc>
                <a:spcPct val="95000"/>
              </a:lnSpc>
            </a:pP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Im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p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c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ts</a:t>
            </a:r>
            <a:r>
              <a:rPr sz="1200" b="1" spc="-15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3</a:t>
            </a:r>
            <a:r>
              <a:rPr sz="1200" b="1" spc="-38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K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y</a:t>
            </a:r>
            <a:r>
              <a:rPr sz="1200" b="1" spc="-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Mech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a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nisms</a:t>
            </a:r>
            <a:r>
              <a:rPr sz="1200" b="1" spc="-4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in</a:t>
            </a:r>
            <a:r>
              <a:rPr sz="1200" b="1" spc="-41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R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e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sp</a:t>
            </a:r>
            <a:r>
              <a:rPr sz="1200" b="1" spc="-4" dirty="0">
                <a:solidFill>
                  <a:srgbClr val="373737"/>
                </a:solidFill>
                <a:latin typeface="Candara"/>
                <a:cs typeface="Candara"/>
              </a:rPr>
              <a:t>i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ra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t</a:t>
            </a:r>
            <a:r>
              <a:rPr sz="1200" b="1" spc="-15" dirty="0">
                <a:solidFill>
                  <a:srgbClr val="373737"/>
                </a:solidFill>
                <a:latin typeface="Candara"/>
                <a:cs typeface="Candara"/>
              </a:rPr>
              <a:t>o</a:t>
            </a:r>
            <a:r>
              <a:rPr sz="1200" b="1" spc="-11" dirty="0">
                <a:solidFill>
                  <a:srgbClr val="373737"/>
                </a:solidFill>
                <a:latin typeface="Candara"/>
                <a:cs typeface="Candara"/>
              </a:rPr>
              <a:t>ry</a:t>
            </a:r>
            <a:r>
              <a:rPr sz="1200" b="1" spc="-8" dirty="0">
                <a:solidFill>
                  <a:srgbClr val="373737"/>
                </a:solidFill>
                <a:latin typeface="Times New Roman"/>
                <a:cs typeface="Times New Roman"/>
              </a:rPr>
              <a:t> </a:t>
            </a:r>
            <a:r>
              <a:rPr sz="1200" b="1" spc="-8" dirty="0">
                <a:solidFill>
                  <a:srgbClr val="373737"/>
                </a:solidFill>
                <a:latin typeface="Candara"/>
                <a:cs typeface="Candara"/>
              </a:rPr>
              <a:t>Disease:</a:t>
            </a:r>
            <a:endParaRPr sz="1200">
              <a:latin typeface="Candara"/>
              <a:cs typeface="Candar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7188" y="2678394"/>
            <a:ext cx="1177290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Br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n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c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h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o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d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i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l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at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r</a:t>
            </a:r>
            <a:r>
              <a:rPr sz="1050" b="1" spc="-4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sz="1050" b="1" u="sng" dirty="0">
                <a:solidFill>
                  <a:srgbClr val="D01778"/>
                </a:solidFill>
                <a:latin typeface="Candara"/>
                <a:cs typeface="Candara"/>
              </a:rPr>
              <a:t>AND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0899" y="2822247"/>
            <a:ext cx="122872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29" algn="ctr">
              <a:lnSpc>
                <a:spcPts val="1196"/>
              </a:lnSpc>
            </a:pP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ant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-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nf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l</a:t>
            </a:r>
            <a:r>
              <a:rPr sz="1050" b="1" spc="-11" dirty="0">
                <a:solidFill>
                  <a:srgbClr val="D01778"/>
                </a:solidFill>
                <a:latin typeface="Candara"/>
                <a:cs typeface="Candara"/>
              </a:rPr>
              <a:t>a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mmat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ory</a:t>
            </a:r>
            <a:endParaRPr sz="1050">
              <a:latin typeface="Candara"/>
              <a:cs typeface="Candara"/>
            </a:endParaRPr>
          </a:p>
          <a:p>
            <a:pPr algn="ctr">
              <a:lnSpc>
                <a:spcPts val="1196"/>
              </a:lnSpc>
            </a:pP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in</a:t>
            </a:r>
            <a:r>
              <a:rPr sz="1050" b="1" spc="-34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a</a:t>
            </a:r>
            <a:r>
              <a:rPr sz="1050" b="1" spc="-45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sin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g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le</a:t>
            </a:r>
            <a:r>
              <a:rPr sz="1050" b="1" spc="-34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co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m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p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u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n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d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86929" y="2833977"/>
            <a:ext cx="539115" cy="100965"/>
          </a:xfrm>
          <a:custGeom>
            <a:avLst/>
            <a:gdLst/>
            <a:ahLst/>
            <a:cxnLst/>
            <a:rect l="l" t="t" r="r" b="b"/>
            <a:pathLst>
              <a:path w="718820" h="134619">
                <a:moveTo>
                  <a:pt x="115305" y="0"/>
                </a:moveTo>
                <a:lnTo>
                  <a:pt x="15193" y="58324"/>
                </a:lnTo>
                <a:lnTo>
                  <a:pt x="14356" y="59161"/>
                </a:lnTo>
                <a:lnTo>
                  <a:pt x="14356" y="75163"/>
                </a:lnTo>
                <a:lnTo>
                  <a:pt x="15256" y="76068"/>
                </a:lnTo>
                <a:lnTo>
                  <a:pt x="115305" y="134355"/>
                </a:lnTo>
                <a:lnTo>
                  <a:pt x="124084" y="132069"/>
                </a:lnTo>
                <a:lnTo>
                  <a:pt x="128137" y="125089"/>
                </a:lnTo>
                <a:lnTo>
                  <a:pt x="132191" y="118231"/>
                </a:lnTo>
                <a:lnTo>
                  <a:pt x="129905" y="109331"/>
                </a:lnTo>
                <a:lnTo>
                  <a:pt x="122925" y="105399"/>
                </a:lnTo>
                <a:lnTo>
                  <a:pt x="78707" y="79613"/>
                </a:lnTo>
                <a:lnTo>
                  <a:pt x="36057" y="79613"/>
                </a:lnTo>
                <a:lnTo>
                  <a:pt x="36057" y="54742"/>
                </a:lnTo>
                <a:lnTo>
                  <a:pt x="78707" y="54742"/>
                </a:lnTo>
                <a:lnTo>
                  <a:pt x="122925" y="28955"/>
                </a:lnTo>
                <a:lnTo>
                  <a:pt x="129905" y="25024"/>
                </a:lnTo>
                <a:lnTo>
                  <a:pt x="132191" y="16123"/>
                </a:lnTo>
                <a:lnTo>
                  <a:pt x="128137" y="9265"/>
                </a:lnTo>
                <a:lnTo>
                  <a:pt x="124084" y="2285"/>
                </a:lnTo>
                <a:lnTo>
                  <a:pt x="115305" y="0"/>
                </a:lnTo>
                <a:close/>
              </a:path>
              <a:path w="718820" h="134619">
                <a:moveTo>
                  <a:pt x="15256" y="76068"/>
                </a:moveTo>
                <a:lnTo>
                  <a:pt x="20817" y="81655"/>
                </a:lnTo>
                <a:lnTo>
                  <a:pt x="24845" y="81655"/>
                </a:lnTo>
                <a:lnTo>
                  <a:pt x="15256" y="76068"/>
                </a:lnTo>
                <a:close/>
              </a:path>
              <a:path w="718820" h="134619">
                <a:moveTo>
                  <a:pt x="712073" y="52699"/>
                </a:moveTo>
                <a:lnTo>
                  <a:pt x="82209" y="52699"/>
                </a:lnTo>
                <a:lnTo>
                  <a:pt x="57382" y="67177"/>
                </a:lnTo>
                <a:lnTo>
                  <a:pt x="82209" y="81655"/>
                </a:lnTo>
                <a:lnTo>
                  <a:pt x="712073" y="81655"/>
                </a:lnTo>
                <a:lnTo>
                  <a:pt x="718565" y="75163"/>
                </a:lnTo>
                <a:lnTo>
                  <a:pt x="718565" y="59161"/>
                </a:lnTo>
                <a:lnTo>
                  <a:pt x="712073" y="52699"/>
                </a:lnTo>
                <a:close/>
              </a:path>
              <a:path w="718820" h="134619">
                <a:moveTo>
                  <a:pt x="36057" y="54742"/>
                </a:moveTo>
                <a:lnTo>
                  <a:pt x="36057" y="79613"/>
                </a:lnTo>
                <a:lnTo>
                  <a:pt x="57382" y="67177"/>
                </a:lnTo>
                <a:lnTo>
                  <a:pt x="36057" y="54742"/>
                </a:lnTo>
                <a:close/>
              </a:path>
              <a:path w="718820" h="134619">
                <a:moveTo>
                  <a:pt x="57382" y="67177"/>
                </a:moveTo>
                <a:lnTo>
                  <a:pt x="36057" y="79613"/>
                </a:lnTo>
                <a:lnTo>
                  <a:pt x="78707" y="79613"/>
                </a:lnTo>
                <a:lnTo>
                  <a:pt x="57382" y="67177"/>
                </a:lnTo>
                <a:close/>
              </a:path>
              <a:path w="718820" h="134619">
                <a:moveTo>
                  <a:pt x="15193" y="58324"/>
                </a:moveTo>
                <a:lnTo>
                  <a:pt x="0" y="67177"/>
                </a:lnTo>
                <a:lnTo>
                  <a:pt x="15256" y="76068"/>
                </a:lnTo>
                <a:lnTo>
                  <a:pt x="14356" y="75163"/>
                </a:lnTo>
                <a:lnTo>
                  <a:pt x="14356" y="59161"/>
                </a:lnTo>
                <a:lnTo>
                  <a:pt x="15193" y="58324"/>
                </a:lnTo>
                <a:close/>
              </a:path>
              <a:path w="718820" h="134619">
                <a:moveTo>
                  <a:pt x="78707" y="54742"/>
                </a:moveTo>
                <a:lnTo>
                  <a:pt x="36057" y="54742"/>
                </a:lnTo>
                <a:lnTo>
                  <a:pt x="57382" y="67177"/>
                </a:lnTo>
                <a:lnTo>
                  <a:pt x="78707" y="54742"/>
                </a:lnTo>
                <a:close/>
              </a:path>
              <a:path w="718820" h="134619">
                <a:moveTo>
                  <a:pt x="24845" y="52699"/>
                </a:moveTo>
                <a:lnTo>
                  <a:pt x="20817" y="52699"/>
                </a:lnTo>
                <a:lnTo>
                  <a:pt x="15193" y="58324"/>
                </a:lnTo>
                <a:lnTo>
                  <a:pt x="24845" y="52699"/>
                </a:lnTo>
                <a:close/>
              </a:path>
            </a:pathLst>
          </a:custGeom>
          <a:solidFill>
            <a:srgbClr val="D01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02326" y="3830192"/>
            <a:ext cx="129540" cy="226695"/>
          </a:xfrm>
          <a:custGeom>
            <a:avLst/>
            <a:gdLst/>
            <a:ahLst/>
            <a:cxnLst/>
            <a:rect l="l" t="t" r="r" b="b"/>
            <a:pathLst>
              <a:path w="172720" h="302260">
                <a:moveTo>
                  <a:pt x="143499" y="0"/>
                </a:moveTo>
                <a:lnTo>
                  <a:pt x="25814" y="143"/>
                </a:lnTo>
                <a:lnTo>
                  <a:pt x="12671" y="4879"/>
                </a:lnTo>
                <a:lnTo>
                  <a:pt x="3467" y="14998"/>
                </a:lnTo>
                <a:lnTo>
                  <a:pt x="0" y="28706"/>
                </a:lnTo>
                <a:lnTo>
                  <a:pt x="143" y="275943"/>
                </a:lnTo>
                <a:lnTo>
                  <a:pt x="4882" y="289086"/>
                </a:lnTo>
                <a:lnTo>
                  <a:pt x="15004" y="298286"/>
                </a:lnTo>
                <a:lnTo>
                  <a:pt x="28712" y="301751"/>
                </a:lnTo>
                <a:lnTo>
                  <a:pt x="146397" y="301608"/>
                </a:lnTo>
                <a:lnTo>
                  <a:pt x="159540" y="296872"/>
                </a:lnTo>
                <a:lnTo>
                  <a:pt x="168744" y="286753"/>
                </a:lnTo>
                <a:lnTo>
                  <a:pt x="172211" y="273045"/>
                </a:lnTo>
                <a:lnTo>
                  <a:pt x="172068" y="25808"/>
                </a:lnTo>
                <a:lnTo>
                  <a:pt x="167329" y="12665"/>
                </a:lnTo>
                <a:lnTo>
                  <a:pt x="157207" y="3465"/>
                </a:lnTo>
                <a:lnTo>
                  <a:pt x="14349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31485" y="3830192"/>
            <a:ext cx="129540" cy="226695"/>
          </a:xfrm>
          <a:custGeom>
            <a:avLst/>
            <a:gdLst/>
            <a:ahLst/>
            <a:cxnLst/>
            <a:rect l="l" t="t" r="r" b="b"/>
            <a:pathLst>
              <a:path w="172720" h="302260">
                <a:moveTo>
                  <a:pt x="143499" y="0"/>
                </a:moveTo>
                <a:lnTo>
                  <a:pt x="25814" y="143"/>
                </a:lnTo>
                <a:lnTo>
                  <a:pt x="12671" y="4879"/>
                </a:lnTo>
                <a:lnTo>
                  <a:pt x="3467" y="14998"/>
                </a:lnTo>
                <a:lnTo>
                  <a:pt x="0" y="28706"/>
                </a:lnTo>
                <a:lnTo>
                  <a:pt x="143" y="275943"/>
                </a:lnTo>
                <a:lnTo>
                  <a:pt x="4882" y="289086"/>
                </a:lnTo>
                <a:lnTo>
                  <a:pt x="15004" y="298286"/>
                </a:lnTo>
                <a:lnTo>
                  <a:pt x="28712" y="301751"/>
                </a:lnTo>
                <a:lnTo>
                  <a:pt x="146397" y="301608"/>
                </a:lnTo>
                <a:lnTo>
                  <a:pt x="159540" y="296872"/>
                </a:lnTo>
                <a:lnTo>
                  <a:pt x="168744" y="286753"/>
                </a:lnTo>
                <a:lnTo>
                  <a:pt x="172211" y="273045"/>
                </a:lnTo>
                <a:lnTo>
                  <a:pt x="172068" y="25808"/>
                </a:lnTo>
                <a:lnTo>
                  <a:pt x="167329" y="12665"/>
                </a:lnTo>
                <a:lnTo>
                  <a:pt x="157207" y="3465"/>
                </a:lnTo>
                <a:lnTo>
                  <a:pt x="14349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60644" y="3894202"/>
            <a:ext cx="129540" cy="162401"/>
          </a:xfrm>
          <a:custGeom>
            <a:avLst/>
            <a:gdLst/>
            <a:ahLst/>
            <a:cxnLst/>
            <a:rect l="l" t="t" r="r" b="b"/>
            <a:pathLst>
              <a:path w="172720" h="216535">
                <a:moveTo>
                  <a:pt x="143499" y="0"/>
                </a:moveTo>
                <a:lnTo>
                  <a:pt x="25814" y="143"/>
                </a:lnTo>
                <a:lnTo>
                  <a:pt x="12671" y="4879"/>
                </a:lnTo>
                <a:lnTo>
                  <a:pt x="3467" y="14998"/>
                </a:lnTo>
                <a:lnTo>
                  <a:pt x="0" y="28706"/>
                </a:lnTo>
                <a:lnTo>
                  <a:pt x="143" y="190599"/>
                </a:lnTo>
                <a:lnTo>
                  <a:pt x="4882" y="203742"/>
                </a:lnTo>
                <a:lnTo>
                  <a:pt x="15004" y="212942"/>
                </a:lnTo>
                <a:lnTo>
                  <a:pt x="28712" y="216407"/>
                </a:lnTo>
                <a:lnTo>
                  <a:pt x="146397" y="216264"/>
                </a:lnTo>
                <a:lnTo>
                  <a:pt x="159540" y="211528"/>
                </a:lnTo>
                <a:lnTo>
                  <a:pt x="168744" y="201409"/>
                </a:lnTo>
                <a:lnTo>
                  <a:pt x="172211" y="187701"/>
                </a:lnTo>
                <a:lnTo>
                  <a:pt x="172068" y="25808"/>
                </a:lnTo>
                <a:lnTo>
                  <a:pt x="167329" y="12665"/>
                </a:lnTo>
                <a:lnTo>
                  <a:pt x="157207" y="3465"/>
                </a:lnTo>
                <a:lnTo>
                  <a:pt x="14349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89803" y="3830192"/>
            <a:ext cx="129540" cy="226695"/>
          </a:xfrm>
          <a:custGeom>
            <a:avLst/>
            <a:gdLst/>
            <a:ahLst/>
            <a:cxnLst/>
            <a:rect l="l" t="t" r="r" b="b"/>
            <a:pathLst>
              <a:path w="172720" h="302260">
                <a:moveTo>
                  <a:pt x="143499" y="0"/>
                </a:moveTo>
                <a:lnTo>
                  <a:pt x="25814" y="143"/>
                </a:lnTo>
                <a:lnTo>
                  <a:pt x="12671" y="4879"/>
                </a:lnTo>
                <a:lnTo>
                  <a:pt x="3467" y="14998"/>
                </a:lnTo>
                <a:lnTo>
                  <a:pt x="0" y="28706"/>
                </a:lnTo>
                <a:lnTo>
                  <a:pt x="143" y="275943"/>
                </a:lnTo>
                <a:lnTo>
                  <a:pt x="4882" y="289086"/>
                </a:lnTo>
                <a:lnTo>
                  <a:pt x="15004" y="298286"/>
                </a:lnTo>
                <a:lnTo>
                  <a:pt x="28712" y="301751"/>
                </a:lnTo>
                <a:lnTo>
                  <a:pt x="146397" y="301608"/>
                </a:lnTo>
                <a:lnTo>
                  <a:pt x="159540" y="296872"/>
                </a:lnTo>
                <a:lnTo>
                  <a:pt x="168744" y="286753"/>
                </a:lnTo>
                <a:lnTo>
                  <a:pt x="172211" y="273045"/>
                </a:lnTo>
                <a:lnTo>
                  <a:pt x="172068" y="25808"/>
                </a:lnTo>
                <a:lnTo>
                  <a:pt x="167329" y="12665"/>
                </a:lnTo>
                <a:lnTo>
                  <a:pt x="157207" y="3465"/>
                </a:lnTo>
                <a:lnTo>
                  <a:pt x="14349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02327" y="3768405"/>
            <a:ext cx="62389" cy="61913"/>
          </a:xfrm>
          <a:custGeom>
            <a:avLst/>
            <a:gdLst/>
            <a:ahLst/>
            <a:cxnLst/>
            <a:rect l="l" t="t" r="r" b="b"/>
            <a:pathLst>
              <a:path w="83185" h="82550">
                <a:moveTo>
                  <a:pt x="0" y="82383"/>
                </a:moveTo>
                <a:lnTo>
                  <a:pt x="26539" y="54764"/>
                </a:lnTo>
                <a:lnTo>
                  <a:pt x="57925" y="24990"/>
                </a:lnTo>
                <a:lnTo>
                  <a:pt x="67943" y="16094"/>
                </a:lnTo>
                <a:lnTo>
                  <a:pt x="76414" y="7851"/>
                </a:lnTo>
                <a:lnTo>
                  <a:pt x="82801" y="0"/>
                </a:lnTo>
              </a:path>
            </a:pathLst>
          </a:custGeom>
          <a:ln w="9143">
            <a:solidFill>
              <a:srgbClr val="6565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34331" y="3768405"/>
            <a:ext cx="62389" cy="61913"/>
          </a:xfrm>
          <a:custGeom>
            <a:avLst/>
            <a:gdLst/>
            <a:ahLst/>
            <a:cxnLst/>
            <a:rect l="l" t="t" r="r" b="b"/>
            <a:pathLst>
              <a:path w="83185" h="82550">
                <a:moveTo>
                  <a:pt x="0" y="82383"/>
                </a:moveTo>
                <a:lnTo>
                  <a:pt x="26539" y="54764"/>
                </a:lnTo>
                <a:lnTo>
                  <a:pt x="57925" y="24990"/>
                </a:lnTo>
                <a:lnTo>
                  <a:pt x="67943" y="16094"/>
                </a:lnTo>
                <a:lnTo>
                  <a:pt x="76414" y="7851"/>
                </a:lnTo>
                <a:lnTo>
                  <a:pt x="82801" y="0"/>
                </a:lnTo>
              </a:path>
            </a:pathLst>
          </a:custGeom>
          <a:ln w="9143">
            <a:solidFill>
              <a:srgbClr val="6565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66335" y="3768405"/>
            <a:ext cx="62389" cy="61913"/>
          </a:xfrm>
          <a:custGeom>
            <a:avLst/>
            <a:gdLst/>
            <a:ahLst/>
            <a:cxnLst/>
            <a:rect l="l" t="t" r="r" b="b"/>
            <a:pathLst>
              <a:path w="83185" h="82550">
                <a:moveTo>
                  <a:pt x="0" y="82383"/>
                </a:moveTo>
                <a:lnTo>
                  <a:pt x="26539" y="54764"/>
                </a:lnTo>
                <a:lnTo>
                  <a:pt x="57925" y="24990"/>
                </a:lnTo>
                <a:lnTo>
                  <a:pt x="67943" y="16094"/>
                </a:lnTo>
                <a:lnTo>
                  <a:pt x="76414" y="7851"/>
                </a:lnTo>
                <a:lnTo>
                  <a:pt x="82801" y="0"/>
                </a:lnTo>
              </a:path>
            </a:pathLst>
          </a:custGeom>
          <a:ln w="9143">
            <a:solidFill>
              <a:srgbClr val="6565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99483" y="3768405"/>
            <a:ext cx="62389" cy="61913"/>
          </a:xfrm>
          <a:custGeom>
            <a:avLst/>
            <a:gdLst/>
            <a:ahLst/>
            <a:cxnLst/>
            <a:rect l="l" t="t" r="r" b="b"/>
            <a:pathLst>
              <a:path w="83185" h="82550">
                <a:moveTo>
                  <a:pt x="0" y="82383"/>
                </a:moveTo>
                <a:lnTo>
                  <a:pt x="26539" y="54764"/>
                </a:lnTo>
                <a:lnTo>
                  <a:pt x="57925" y="24990"/>
                </a:lnTo>
                <a:lnTo>
                  <a:pt x="67943" y="16094"/>
                </a:lnTo>
                <a:lnTo>
                  <a:pt x="76414" y="7851"/>
                </a:lnTo>
                <a:lnTo>
                  <a:pt x="82801" y="0"/>
                </a:lnTo>
              </a:path>
            </a:pathLst>
          </a:custGeom>
          <a:ln w="9143">
            <a:solidFill>
              <a:srgbClr val="6565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63491" y="3862713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96638" y="3862713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96638" y="3894717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63491" y="3927864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02328" y="3991380"/>
            <a:ext cx="97154" cy="65246"/>
          </a:xfrm>
          <a:custGeom>
            <a:avLst/>
            <a:gdLst/>
            <a:ahLst/>
            <a:cxnLst/>
            <a:rect l="l" t="t" r="r" b="b"/>
            <a:pathLst>
              <a:path w="129539" h="86995">
                <a:moveTo>
                  <a:pt x="62321" y="0"/>
                </a:moveTo>
                <a:lnTo>
                  <a:pt x="18157" y="13229"/>
                </a:lnTo>
                <a:lnTo>
                  <a:pt x="0" y="43403"/>
                </a:lnTo>
                <a:lnTo>
                  <a:pt x="486" y="48750"/>
                </a:lnTo>
                <a:lnTo>
                  <a:pt x="35975" y="81690"/>
                </a:lnTo>
                <a:lnTo>
                  <a:pt x="69956" y="86700"/>
                </a:lnTo>
                <a:lnTo>
                  <a:pt x="85959" y="84434"/>
                </a:lnTo>
                <a:lnTo>
                  <a:pt x="121447" y="63292"/>
                </a:lnTo>
                <a:lnTo>
                  <a:pt x="129341" y="39976"/>
                </a:lnTo>
                <a:lnTo>
                  <a:pt x="126001" y="29236"/>
                </a:lnTo>
                <a:lnTo>
                  <a:pt x="95306" y="5374"/>
                </a:lnTo>
                <a:lnTo>
                  <a:pt x="62321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31487" y="3991380"/>
            <a:ext cx="97154" cy="65246"/>
          </a:xfrm>
          <a:custGeom>
            <a:avLst/>
            <a:gdLst/>
            <a:ahLst/>
            <a:cxnLst/>
            <a:rect l="l" t="t" r="r" b="b"/>
            <a:pathLst>
              <a:path w="129539" h="86995">
                <a:moveTo>
                  <a:pt x="62321" y="0"/>
                </a:moveTo>
                <a:lnTo>
                  <a:pt x="18157" y="13229"/>
                </a:lnTo>
                <a:lnTo>
                  <a:pt x="0" y="43403"/>
                </a:lnTo>
                <a:lnTo>
                  <a:pt x="486" y="48750"/>
                </a:lnTo>
                <a:lnTo>
                  <a:pt x="35975" y="81690"/>
                </a:lnTo>
                <a:lnTo>
                  <a:pt x="69956" y="86700"/>
                </a:lnTo>
                <a:lnTo>
                  <a:pt x="85959" y="84434"/>
                </a:lnTo>
                <a:lnTo>
                  <a:pt x="121447" y="63292"/>
                </a:lnTo>
                <a:lnTo>
                  <a:pt x="129341" y="39976"/>
                </a:lnTo>
                <a:lnTo>
                  <a:pt x="126001" y="29236"/>
                </a:lnTo>
                <a:lnTo>
                  <a:pt x="95306" y="5374"/>
                </a:lnTo>
                <a:lnTo>
                  <a:pt x="62321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60646" y="3959409"/>
            <a:ext cx="97154" cy="97154"/>
          </a:xfrm>
          <a:custGeom>
            <a:avLst/>
            <a:gdLst/>
            <a:ahLst/>
            <a:cxnLst/>
            <a:rect l="l" t="t" r="r" b="b"/>
            <a:pathLst>
              <a:path w="129539" h="129539">
                <a:moveTo>
                  <a:pt x="61623" y="0"/>
                </a:moveTo>
                <a:lnTo>
                  <a:pt x="22948" y="15205"/>
                </a:lnTo>
                <a:lnTo>
                  <a:pt x="1610" y="50252"/>
                </a:lnTo>
                <a:lnTo>
                  <a:pt x="0" y="64695"/>
                </a:lnTo>
                <a:lnTo>
                  <a:pt x="662" y="73975"/>
                </a:lnTo>
                <a:lnTo>
                  <a:pt x="18335" y="108950"/>
                </a:lnTo>
                <a:lnTo>
                  <a:pt x="56218" y="127743"/>
                </a:lnTo>
                <a:lnTo>
                  <a:pt x="72444" y="129014"/>
                </a:lnTo>
                <a:lnTo>
                  <a:pt x="85739" y="125955"/>
                </a:lnTo>
                <a:lnTo>
                  <a:pt x="117149" y="101525"/>
                </a:lnTo>
                <a:lnTo>
                  <a:pt x="129296" y="59033"/>
                </a:lnTo>
                <a:lnTo>
                  <a:pt x="126579" y="45320"/>
                </a:lnTo>
                <a:lnTo>
                  <a:pt x="102840" y="12765"/>
                </a:lnTo>
                <a:lnTo>
                  <a:pt x="61623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22952" y="3894496"/>
            <a:ext cx="95726" cy="130016"/>
          </a:xfrm>
          <a:custGeom>
            <a:avLst/>
            <a:gdLst/>
            <a:ahLst/>
            <a:cxnLst/>
            <a:rect l="l" t="t" r="r" b="b"/>
            <a:pathLst>
              <a:path w="127635" h="173354">
                <a:moveTo>
                  <a:pt x="57894" y="0"/>
                </a:moveTo>
                <a:lnTo>
                  <a:pt x="16782" y="27854"/>
                </a:lnTo>
                <a:lnTo>
                  <a:pt x="1157" y="69953"/>
                </a:lnTo>
                <a:lnTo>
                  <a:pt x="0" y="86476"/>
                </a:lnTo>
                <a:lnTo>
                  <a:pt x="559" y="97983"/>
                </a:lnTo>
                <a:lnTo>
                  <a:pt x="14232" y="140516"/>
                </a:lnTo>
                <a:lnTo>
                  <a:pt x="42914" y="167469"/>
                </a:lnTo>
                <a:lnTo>
                  <a:pt x="68201" y="173159"/>
                </a:lnTo>
                <a:lnTo>
                  <a:pt x="79034" y="170891"/>
                </a:lnTo>
                <a:lnTo>
                  <a:pt x="113915" y="138166"/>
                </a:lnTo>
                <a:lnTo>
                  <a:pt x="126547" y="92188"/>
                </a:lnTo>
                <a:lnTo>
                  <a:pt x="127293" y="73427"/>
                </a:lnTo>
                <a:lnTo>
                  <a:pt x="124505" y="58255"/>
                </a:lnTo>
                <a:lnTo>
                  <a:pt x="104928" y="20903"/>
                </a:lnTo>
                <a:lnTo>
                  <a:pt x="71474" y="1338"/>
                </a:lnTo>
                <a:lnTo>
                  <a:pt x="57894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839751" y="4117088"/>
            <a:ext cx="641508" cy="265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483" marR="3810" indent="-41433"/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Epithe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l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ial</a:t>
            </a:r>
            <a:r>
              <a:rPr sz="825" spc="-38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c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ell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s</a:t>
            </a:r>
            <a:r>
              <a:rPr sz="82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PDE3,</a:t>
            </a:r>
            <a:r>
              <a:rPr sz="825" spc="-3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P</a:t>
            </a:r>
            <a:r>
              <a:rPr sz="900" b="1" dirty="0">
                <a:solidFill>
                  <a:srgbClr val="D01778"/>
                </a:solidFill>
                <a:latin typeface="Candara"/>
                <a:cs typeface="Candara"/>
              </a:rPr>
              <a:t>D</a:t>
            </a:r>
            <a:r>
              <a:rPr sz="900" b="1" spc="-11" dirty="0">
                <a:solidFill>
                  <a:srgbClr val="D01778"/>
                </a:solidFill>
                <a:latin typeface="Candara"/>
                <a:cs typeface="Candara"/>
              </a:rPr>
              <a:t>E4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02787" y="5169790"/>
            <a:ext cx="2311241" cy="307777"/>
          </a:xfrm>
          <a:prstGeom prst="rect">
            <a:avLst/>
          </a:prstGeom>
          <a:solidFill>
            <a:srgbClr val="D01778"/>
          </a:solidFill>
        </p:spPr>
        <p:txBody>
          <a:bodyPr vert="horz" wrap="square" lIns="0" tIns="0" rIns="0" bIns="0" rtlCol="0">
            <a:spAutoFit/>
          </a:bodyPr>
          <a:lstStyle/>
          <a:p>
            <a:pPr marL="1429" algn="ctr">
              <a:lnSpc>
                <a:spcPts val="1229"/>
              </a:lnSpc>
            </a:pP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Inc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sed</a:t>
            </a:r>
            <a:endParaRPr sz="1050">
              <a:latin typeface="Candara"/>
              <a:cs typeface="Candara"/>
            </a:endParaRPr>
          </a:p>
          <a:p>
            <a:pPr marL="476" algn="ctr">
              <a:lnSpc>
                <a:spcPts val="1229"/>
              </a:lnSpc>
            </a:pP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t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-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f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l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m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mat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or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y</a:t>
            </a:r>
            <a:r>
              <a:rPr sz="1050" b="1" spc="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ef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f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ec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t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s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3273" y="4709638"/>
            <a:ext cx="540068" cy="264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90"/>
              </a:lnSpc>
            </a:pP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Ne</a:t>
            </a:r>
            <a:r>
              <a:rPr sz="825" spc="-8" dirty="0">
                <a:solidFill>
                  <a:srgbClr val="3F3F3F"/>
                </a:solidFill>
                <a:latin typeface="Candara"/>
                <a:cs typeface="Candara"/>
              </a:rPr>
              <a:t>u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tr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o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phils</a:t>
            </a:r>
            <a:endParaRPr sz="825">
              <a:latin typeface="Candara"/>
              <a:cs typeface="Candara"/>
            </a:endParaRPr>
          </a:p>
          <a:p>
            <a:pPr algn="ctr">
              <a:lnSpc>
                <a:spcPts val="1080"/>
              </a:lnSpc>
            </a:pPr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PD</a:t>
            </a:r>
            <a:r>
              <a:rPr sz="900" b="1" spc="-11" dirty="0">
                <a:solidFill>
                  <a:srgbClr val="D01778"/>
                </a:solidFill>
                <a:latin typeface="Candara"/>
                <a:cs typeface="Candara"/>
              </a:rPr>
              <a:t>E4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246246" y="4452122"/>
            <a:ext cx="194309" cy="195739"/>
          </a:xfrm>
          <a:custGeom>
            <a:avLst/>
            <a:gdLst/>
            <a:ahLst/>
            <a:cxnLst/>
            <a:rect l="l" t="t" r="r" b="b"/>
            <a:pathLst>
              <a:path w="259079" h="260985">
                <a:moveTo>
                  <a:pt x="122652" y="0"/>
                </a:moveTo>
                <a:lnTo>
                  <a:pt x="81060" y="9250"/>
                </a:lnTo>
                <a:lnTo>
                  <a:pt x="45700" y="30784"/>
                </a:lnTo>
                <a:lnTo>
                  <a:pt x="18955" y="62216"/>
                </a:lnTo>
                <a:lnTo>
                  <a:pt x="3209" y="101161"/>
                </a:lnTo>
                <a:lnTo>
                  <a:pt x="0" y="130120"/>
                </a:lnTo>
                <a:lnTo>
                  <a:pt x="321" y="139373"/>
                </a:lnTo>
                <a:lnTo>
                  <a:pt x="10090" y="180527"/>
                </a:lnTo>
                <a:lnTo>
                  <a:pt x="31890" y="215429"/>
                </a:lnTo>
                <a:lnTo>
                  <a:pt x="63565" y="241772"/>
                </a:lnTo>
                <a:lnTo>
                  <a:pt x="102964" y="257248"/>
                </a:lnTo>
                <a:lnTo>
                  <a:pt x="132457" y="260390"/>
                </a:lnTo>
                <a:lnTo>
                  <a:pt x="146294" y="259336"/>
                </a:lnTo>
                <a:lnTo>
                  <a:pt x="184840" y="247717"/>
                </a:lnTo>
                <a:lnTo>
                  <a:pt x="217324" y="224565"/>
                </a:lnTo>
                <a:lnTo>
                  <a:pt x="241667" y="191360"/>
                </a:lnTo>
                <a:lnTo>
                  <a:pt x="255789" y="149583"/>
                </a:lnTo>
                <a:lnTo>
                  <a:pt x="258498" y="117702"/>
                </a:lnTo>
                <a:lnTo>
                  <a:pt x="256414" y="103757"/>
                </a:lnTo>
                <a:lnTo>
                  <a:pt x="241753" y="65398"/>
                </a:lnTo>
                <a:lnTo>
                  <a:pt x="215923" y="33971"/>
                </a:lnTo>
                <a:lnTo>
                  <a:pt x="180781" y="11684"/>
                </a:lnTo>
                <a:lnTo>
                  <a:pt x="138185" y="743"/>
                </a:lnTo>
                <a:lnTo>
                  <a:pt x="122652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74972" y="4504430"/>
            <a:ext cx="108585" cy="116205"/>
          </a:xfrm>
          <a:custGeom>
            <a:avLst/>
            <a:gdLst/>
            <a:ahLst/>
            <a:cxnLst/>
            <a:rect l="l" t="t" r="r" b="b"/>
            <a:pathLst>
              <a:path w="144779" h="154939">
                <a:moveTo>
                  <a:pt x="109921" y="3736"/>
                </a:moveTo>
                <a:lnTo>
                  <a:pt x="95850" y="2106"/>
                </a:lnTo>
                <a:lnTo>
                  <a:pt x="82142" y="764"/>
                </a:lnTo>
                <a:lnTo>
                  <a:pt x="69009" y="0"/>
                </a:lnTo>
                <a:lnTo>
                  <a:pt x="56662" y="99"/>
                </a:lnTo>
                <a:lnTo>
                  <a:pt x="15955" y="12545"/>
                </a:lnTo>
                <a:lnTo>
                  <a:pt x="0" y="29875"/>
                </a:lnTo>
                <a:lnTo>
                  <a:pt x="72" y="41542"/>
                </a:lnTo>
                <a:lnTo>
                  <a:pt x="6325" y="84212"/>
                </a:lnTo>
                <a:lnTo>
                  <a:pt x="19122" y="126216"/>
                </a:lnTo>
                <a:lnTo>
                  <a:pt x="43676" y="154533"/>
                </a:lnTo>
                <a:lnTo>
                  <a:pt x="53343" y="153031"/>
                </a:lnTo>
                <a:lnTo>
                  <a:pt x="63791" y="148403"/>
                </a:lnTo>
                <a:lnTo>
                  <a:pt x="74575" y="141653"/>
                </a:lnTo>
                <a:lnTo>
                  <a:pt x="85250" y="133781"/>
                </a:lnTo>
                <a:lnTo>
                  <a:pt x="95372" y="125791"/>
                </a:lnTo>
                <a:lnTo>
                  <a:pt x="104497" y="118684"/>
                </a:lnTo>
                <a:lnTo>
                  <a:pt x="118478" y="108859"/>
                </a:lnTo>
                <a:lnTo>
                  <a:pt x="129549" y="99835"/>
                </a:lnTo>
                <a:lnTo>
                  <a:pt x="138075" y="91394"/>
                </a:lnTo>
                <a:lnTo>
                  <a:pt x="144423" y="83319"/>
                </a:lnTo>
              </a:path>
            </a:pathLst>
          </a:custGeom>
          <a:ln w="76199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29683" y="4479472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35012" y="0"/>
                </a:moveTo>
                <a:lnTo>
                  <a:pt x="21316" y="3548"/>
                </a:lnTo>
                <a:lnTo>
                  <a:pt x="10195" y="11662"/>
                </a:lnTo>
                <a:lnTo>
                  <a:pt x="2728" y="23262"/>
                </a:lnTo>
                <a:lnTo>
                  <a:pt x="0" y="37266"/>
                </a:lnTo>
                <a:lnTo>
                  <a:pt x="615" y="43990"/>
                </a:lnTo>
                <a:lnTo>
                  <a:pt x="5325" y="56091"/>
                </a:lnTo>
                <a:lnTo>
                  <a:pt x="14271" y="65742"/>
                </a:lnTo>
                <a:lnTo>
                  <a:pt x="26969" y="72066"/>
                </a:lnTo>
                <a:lnTo>
                  <a:pt x="42936" y="74181"/>
                </a:lnTo>
                <a:lnTo>
                  <a:pt x="55453" y="69762"/>
                </a:lnTo>
                <a:lnTo>
                  <a:pt x="65493" y="61032"/>
                </a:lnTo>
                <a:lnTo>
                  <a:pt x="72131" y="48609"/>
                </a:lnTo>
                <a:lnTo>
                  <a:pt x="74444" y="33110"/>
                </a:lnTo>
                <a:lnTo>
                  <a:pt x="70403" y="20068"/>
                </a:lnTo>
                <a:lnTo>
                  <a:pt x="61947" y="9544"/>
                </a:lnTo>
                <a:lnTo>
                  <a:pt x="49881" y="2525"/>
                </a:lnTo>
                <a:lnTo>
                  <a:pt x="35012" y="0"/>
                </a:lnTo>
                <a:close/>
              </a:path>
            </a:pathLst>
          </a:custGeom>
          <a:solidFill>
            <a:srgbClr val="CC0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29683" y="4479472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0" y="37266"/>
                </a:moveTo>
                <a:lnTo>
                  <a:pt x="2728" y="23262"/>
                </a:lnTo>
                <a:lnTo>
                  <a:pt x="10195" y="11662"/>
                </a:lnTo>
                <a:lnTo>
                  <a:pt x="21316" y="3548"/>
                </a:lnTo>
                <a:lnTo>
                  <a:pt x="35012" y="0"/>
                </a:lnTo>
                <a:lnTo>
                  <a:pt x="49881" y="2525"/>
                </a:lnTo>
                <a:lnTo>
                  <a:pt x="61947" y="9544"/>
                </a:lnTo>
                <a:lnTo>
                  <a:pt x="70403" y="20068"/>
                </a:lnTo>
                <a:lnTo>
                  <a:pt x="74444" y="33110"/>
                </a:lnTo>
                <a:lnTo>
                  <a:pt x="72131" y="48609"/>
                </a:lnTo>
                <a:lnTo>
                  <a:pt x="65493" y="61032"/>
                </a:lnTo>
                <a:lnTo>
                  <a:pt x="55453" y="69762"/>
                </a:lnTo>
                <a:lnTo>
                  <a:pt x="42936" y="74181"/>
                </a:lnTo>
                <a:lnTo>
                  <a:pt x="26969" y="72066"/>
                </a:lnTo>
                <a:lnTo>
                  <a:pt x="14271" y="65742"/>
                </a:lnTo>
                <a:lnTo>
                  <a:pt x="5325" y="56091"/>
                </a:lnTo>
                <a:lnTo>
                  <a:pt x="615" y="43990"/>
                </a:lnTo>
                <a:lnTo>
                  <a:pt x="0" y="37266"/>
                </a:lnTo>
                <a:close/>
              </a:path>
            </a:pathLst>
          </a:custGeom>
          <a:ln w="9143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57116" y="4535479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35012" y="0"/>
                </a:moveTo>
                <a:lnTo>
                  <a:pt x="21316" y="3548"/>
                </a:lnTo>
                <a:lnTo>
                  <a:pt x="10195" y="11662"/>
                </a:lnTo>
                <a:lnTo>
                  <a:pt x="2728" y="23262"/>
                </a:lnTo>
                <a:lnTo>
                  <a:pt x="0" y="37266"/>
                </a:lnTo>
                <a:lnTo>
                  <a:pt x="615" y="43990"/>
                </a:lnTo>
                <a:lnTo>
                  <a:pt x="5325" y="56091"/>
                </a:lnTo>
                <a:lnTo>
                  <a:pt x="14271" y="65742"/>
                </a:lnTo>
                <a:lnTo>
                  <a:pt x="26969" y="72066"/>
                </a:lnTo>
                <a:lnTo>
                  <a:pt x="42936" y="74181"/>
                </a:lnTo>
                <a:lnTo>
                  <a:pt x="55453" y="69762"/>
                </a:lnTo>
                <a:lnTo>
                  <a:pt x="65493" y="61032"/>
                </a:lnTo>
                <a:lnTo>
                  <a:pt x="72131" y="48609"/>
                </a:lnTo>
                <a:lnTo>
                  <a:pt x="74444" y="33110"/>
                </a:lnTo>
                <a:lnTo>
                  <a:pt x="70403" y="20068"/>
                </a:lnTo>
                <a:lnTo>
                  <a:pt x="61947" y="9544"/>
                </a:lnTo>
                <a:lnTo>
                  <a:pt x="49881" y="2525"/>
                </a:lnTo>
                <a:lnTo>
                  <a:pt x="35012" y="0"/>
                </a:lnTo>
                <a:close/>
              </a:path>
            </a:pathLst>
          </a:custGeom>
          <a:solidFill>
            <a:srgbClr val="CC0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357116" y="4535479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0" y="37266"/>
                </a:moveTo>
                <a:lnTo>
                  <a:pt x="2728" y="23262"/>
                </a:lnTo>
                <a:lnTo>
                  <a:pt x="10195" y="11662"/>
                </a:lnTo>
                <a:lnTo>
                  <a:pt x="21316" y="3548"/>
                </a:lnTo>
                <a:lnTo>
                  <a:pt x="35012" y="0"/>
                </a:lnTo>
                <a:lnTo>
                  <a:pt x="49881" y="2525"/>
                </a:lnTo>
                <a:lnTo>
                  <a:pt x="61947" y="9544"/>
                </a:lnTo>
                <a:lnTo>
                  <a:pt x="70403" y="20068"/>
                </a:lnTo>
                <a:lnTo>
                  <a:pt x="74444" y="33110"/>
                </a:lnTo>
                <a:lnTo>
                  <a:pt x="72131" y="48609"/>
                </a:lnTo>
                <a:lnTo>
                  <a:pt x="65493" y="61032"/>
                </a:lnTo>
                <a:lnTo>
                  <a:pt x="55453" y="69762"/>
                </a:lnTo>
                <a:lnTo>
                  <a:pt x="42936" y="74181"/>
                </a:lnTo>
                <a:lnTo>
                  <a:pt x="26969" y="72066"/>
                </a:lnTo>
                <a:lnTo>
                  <a:pt x="14271" y="65742"/>
                </a:lnTo>
                <a:lnTo>
                  <a:pt x="5325" y="56091"/>
                </a:lnTo>
                <a:lnTo>
                  <a:pt x="615" y="43990"/>
                </a:lnTo>
                <a:lnTo>
                  <a:pt x="0" y="37266"/>
                </a:lnTo>
                <a:close/>
              </a:path>
            </a:pathLst>
          </a:custGeom>
          <a:ln w="9143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73676" y="4562911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35012" y="0"/>
                </a:moveTo>
                <a:lnTo>
                  <a:pt x="21316" y="3548"/>
                </a:lnTo>
                <a:lnTo>
                  <a:pt x="10195" y="11662"/>
                </a:lnTo>
                <a:lnTo>
                  <a:pt x="2728" y="23262"/>
                </a:lnTo>
                <a:lnTo>
                  <a:pt x="0" y="37266"/>
                </a:lnTo>
                <a:lnTo>
                  <a:pt x="615" y="43990"/>
                </a:lnTo>
                <a:lnTo>
                  <a:pt x="5325" y="56091"/>
                </a:lnTo>
                <a:lnTo>
                  <a:pt x="14271" y="65742"/>
                </a:lnTo>
                <a:lnTo>
                  <a:pt x="26969" y="72066"/>
                </a:lnTo>
                <a:lnTo>
                  <a:pt x="42936" y="74181"/>
                </a:lnTo>
                <a:lnTo>
                  <a:pt x="55453" y="69762"/>
                </a:lnTo>
                <a:lnTo>
                  <a:pt x="65493" y="61032"/>
                </a:lnTo>
                <a:lnTo>
                  <a:pt x="72131" y="48609"/>
                </a:lnTo>
                <a:lnTo>
                  <a:pt x="74444" y="33110"/>
                </a:lnTo>
                <a:lnTo>
                  <a:pt x="70403" y="20068"/>
                </a:lnTo>
                <a:lnTo>
                  <a:pt x="61947" y="9544"/>
                </a:lnTo>
                <a:lnTo>
                  <a:pt x="49881" y="2525"/>
                </a:lnTo>
                <a:lnTo>
                  <a:pt x="35012" y="0"/>
                </a:lnTo>
                <a:close/>
              </a:path>
            </a:pathLst>
          </a:custGeom>
          <a:solidFill>
            <a:srgbClr val="CC0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73676" y="4562911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0" y="37266"/>
                </a:moveTo>
                <a:lnTo>
                  <a:pt x="2728" y="23262"/>
                </a:lnTo>
                <a:lnTo>
                  <a:pt x="10195" y="11662"/>
                </a:lnTo>
                <a:lnTo>
                  <a:pt x="21316" y="3548"/>
                </a:lnTo>
                <a:lnTo>
                  <a:pt x="35012" y="0"/>
                </a:lnTo>
                <a:lnTo>
                  <a:pt x="49881" y="2525"/>
                </a:lnTo>
                <a:lnTo>
                  <a:pt x="61947" y="9544"/>
                </a:lnTo>
                <a:lnTo>
                  <a:pt x="70403" y="20068"/>
                </a:lnTo>
                <a:lnTo>
                  <a:pt x="74444" y="33110"/>
                </a:lnTo>
                <a:lnTo>
                  <a:pt x="72131" y="48609"/>
                </a:lnTo>
                <a:lnTo>
                  <a:pt x="65493" y="61032"/>
                </a:lnTo>
                <a:lnTo>
                  <a:pt x="55453" y="69762"/>
                </a:lnTo>
                <a:lnTo>
                  <a:pt x="42936" y="74181"/>
                </a:lnTo>
                <a:lnTo>
                  <a:pt x="26969" y="72066"/>
                </a:lnTo>
                <a:lnTo>
                  <a:pt x="14271" y="65742"/>
                </a:lnTo>
                <a:lnTo>
                  <a:pt x="5325" y="56091"/>
                </a:lnTo>
                <a:lnTo>
                  <a:pt x="615" y="43990"/>
                </a:lnTo>
                <a:lnTo>
                  <a:pt x="0" y="37266"/>
                </a:lnTo>
                <a:close/>
              </a:path>
            </a:pathLst>
          </a:custGeom>
          <a:ln w="9143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73676" y="4479472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35012" y="0"/>
                </a:moveTo>
                <a:lnTo>
                  <a:pt x="21316" y="3548"/>
                </a:lnTo>
                <a:lnTo>
                  <a:pt x="10195" y="11662"/>
                </a:lnTo>
                <a:lnTo>
                  <a:pt x="2728" y="23262"/>
                </a:lnTo>
                <a:lnTo>
                  <a:pt x="0" y="37266"/>
                </a:lnTo>
                <a:lnTo>
                  <a:pt x="615" y="43990"/>
                </a:lnTo>
                <a:lnTo>
                  <a:pt x="5325" y="56091"/>
                </a:lnTo>
                <a:lnTo>
                  <a:pt x="14271" y="65742"/>
                </a:lnTo>
                <a:lnTo>
                  <a:pt x="26969" y="72066"/>
                </a:lnTo>
                <a:lnTo>
                  <a:pt x="42936" y="74181"/>
                </a:lnTo>
                <a:lnTo>
                  <a:pt x="55453" y="69762"/>
                </a:lnTo>
                <a:lnTo>
                  <a:pt x="65493" y="61032"/>
                </a:lnTo>
                <a:lnTo>
                  <a:pt x="72131" y="48609"/>
                </a:lnTo>
                <a:lnTo>
                  <a:pt x="74444" y="33110"/>
                </a:lnTo>
                <a:lnTo>
                  <a:pt x="70403" y="20068"/>
                </a:lnTo>
                <a:lnTo>
                  <a:pt x="61947" y="9544"/>
                </a:lnTo>
                <a:lnTo>
                  <a:pt x="49881" y="2525"/>
                </a:lnTo>
                <a:lnTo>
                  <a:pt x="35012" y="0"/>
                </a:lnTo>
                <a:close/>
              </a:path>
            </a:pathLst>
          </a:custGeom>
          <a:solidFill>
            <a:srgbClr val="CC0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273676" y="4479472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0" y="37266"/>
                </a:moveTo>
                <a:lnTo>
                  <a:pt x="2728" y="23262"/>
                </a:lnTo>
                <a:lnTo>
                  <a:pt x="10195" y="11662"/>
                </a:lnTo>
                <a:lnTo>
                  <a:pt x="21316" y="3548"/>
                </a:lnTo>
                <a:lnTo>
                  <a:pt x="35012" y="0"/>
                </a:lnTo>
                <a:lnTo>
                  <a:pt x="49881" y="2525"/>
                </a:lnTo>
                <a:lnTo>
                  <a:pt x="61947" y="9544"/>
                </a:lnTo>
                <a:lnTo>
                  <a:pt x="70403" y="20068"/>
                </a:lnTo>
                <a:lnTo>
                  <a:pt x="74444" y="33110"/>
                </a:lnTo>
                <a:lnTo>
                  <a:pt x="72131" y="48609"/>
                </a:lnTo>
                <a:lnTo>
                  <a:pt x="65493" y="61032"/>
                </a:lnTo>
                <a:lnTo>
                  <a:pt x="55453" y="69762"/>
                </a:lnTo>
                <a:lnTo>
                  <a:pt x="42936" y="74181"/>
                </a:lnTo>
                <a:lnTo>
                  <a:pt x="26969" y="72066"/>
                </a:lnTo>
                <a:lnTo>
                  <a:pt x="14271" y="65742"/>
                </a:lnTo>
                <a:lnTo>
                  <a:pt x="5325" y="56091"/>
                </a:lnTo>
                <a:lnTo>
                  <a:pt x="615" y="43990"/>
                </a:lnTo>
                <a:lnTo>
                  <a:pt x="0" y="37266"/>
                </a:lnTo>
                <a:close/>
              </a:path>
            </a:pathLst>
          </a:custGeom>
          <a:ln w="9143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660711" y="4117088"/>
            <a:ext cx="626745" cy="265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386" marR="3810" indent="-33338"/>
            <a:r>
              <a:rPr sz="825" spc="4" dirty="0">
                <a:solidFill>
                  <a:srgbClr val="3F3F3F"/>
                </a:solidFill>
                <a:latin typeface="Candara"/>
                <a:cs typeface="Candara"/>
              </a:rPr>
              <a:t>M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ac</a:t>
            </a:r>
            <a:r>
              <a:rPr sz="825" spc="4" dirty="0">
                <a:solidFill>
                  <a:srgbClr val="3F3F3F"/>
                </a:solidFill>
                <a:latin typeface="Candara"/>
                <a:cs typeface="Candara"/>
              </a:rPr>
              <a:t>r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o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phages</a:t>
            </a:r>
            <a:r>
              <a:rPr sz="82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PDE3,</a:t>
            </a:r>
            <a:r>
              <a:rPr sz="825" spc="-3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P</a:t>
            </a:r>
            <a:r>
              <a:rPr sz="900" b="1" dirty="0">
                <a:solidFill>
                  <a:srgbClr val="D01778"/>
                </a:solidFill>
                <a:latin typeface="Candara"/>
                <a:cs typeface="Candara"/>
              </a:rPr>
              <a:t>D</a:t>
            </a:r>
            <a:r>
              <a:rPr sz="900" b="1" spc="-11" dirty="0">
                <a:solidFill>
                  <a:srgbClr val="D01778"/>
                </a:solidFill>
                <a:latin typeface="Candara"/>
                <a:cs typeface="Candara"/>
              </a:rPr>
              <a:t>E4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68063" y="4452498"/>
            <a:ext cx="208121" cy="193834"/>
          </a:xfrm>
          <a:custGeom>
            <a:avLst/>
            <a:gdLst/>
            <a:ahLst/>
            <a:cxnLst/>
            <a:rect l="l" t="t" r="r" b="b"/>
            <a:pathLst>
              <a:path w="277495" h="258445">
                <a:moveTo>
                  <a:pt x="124376" y="0"/>
                </a:moveTo>
                <a:lnTo>
                  <a:pt x="81969" y="10622"/>
                </a:lnTo>
                <a:lnTo>
                  <a:pt x="46099" y="32435"/>
                </a:lnTo>
                <a:lnTo>
                  <a:pt x="19079" y="63276"/>
                </a:lnTo>
                <a:lnTo>
                  <a:pt x="3224" y="100979"/>
                </a:lnTo>
                <a:lnTo>
                  <a:pt x="0" y="128858"/>
                </a:lnTo>
                <a:lnTo>
                  <a:pt x="154" y="135010"/>
                </a:lnTo>
                <a:lnTo>
                  <a:pt x="8837" y="174199"/>
                </a:lnTo>
                <a:lnTo>
                  <a:pt x="29599" y="208080"/>
                </a:lnTo>
                <a:lnTo>
                  <a:pt x="60713" y="234681"/>
                </a:lnTo>
                <a:lnTo>
                  <a:pt x="100453" y="252032"/>
                </a:lnTo>
                <a:lnTo>
                  <a:pt x="147093" y="258163"/>
                </a:lnTo>
                <a:lnTo>
                  <a:pt x="161415" y="256653"/>
                </a:lnTo>
                <a:lnTo>
                  <a:pt x="201200" y="244228"/>
                </a:lnTo>
                <a:lnTo>
                  <a:pt x="234612" y="221077"/>
                </a:lnTo>
                <a:lnTo>
                  <a:pt x="259589" y="188641"/>
                </a:lnTo>
                <a:lnTo>
                  <a:pt x="274069" y="148361"/>
                </a:lnTo>
                <a:lnTo>
                  <a:pt x="276872" y="117860"/>
                </a:lnTo>
                <a:lnTo>
                  <a:pt x="274954" y="104790"/>
                </a:lnTo>
                <a:lnTo>
                  <a:pt x="261020" y="68538"/>
                </a:lnTo>
                <a:lnTo>
                  <a:pt x="235876" y="38164"/>
                </a:lnTo>
                <a:lnTo>
                  <a:pt x="200884" y="15523"/>
                </a:lnTo>
                <a:lnTo>
                  <a:pt x="157405" y="2465"/>
                </a:lnTo>
                <a:lnTo>
                  <a:pt x="124376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97779" y="4481024"/>
            <a:ext cx="178118" cy="138113"/>
          </a:xfrm>
          <a:custGeom>
            <a:avLst/>
            <a:gdLst/>
            <a:ahLst/>
            <a:cxnLst/>
            <a:rect l="l" t="t" r="r" b="b"/>
            <a:pathLst>
              <a:path w="237489" h="184150">
                <a:moveTo>
                  <a:pt x="105017" y="0"/>
                </a:moveTo>
                <a:lnTo>
                  <a:pt x="60257" y="11349"/>
                </a:lnTo>
                <a:lnTo>
                  <a:pt x="25378" y="34632"/>
                </a:lnTo>
                <a:lnTo>
                  <a:pt x="4354" y="66766"/>
                </a:lnTo>
                <a:lnTo>
                  <a:pt x="0" y="91582"/>
                </a:lnTo>
                <a:lnTo>
                  <a:pt x="31" y="93709"/>
                </a:lnTo>
                <a:lnTo>
                  <a:pt x="17308" y="139254"/>
                </a:lnTo>
                <a:lnTo>
                  <a:pt x="48121" y="165057"/>
                </a:lnTo>
                <a:lnTo>
                  <a:pt x="90673" y="180531"/>
                </a:lnTo>
                <a:lnTo>
                  <a:pt x="123981" y="183700"/>
                </a:lnTo>
                <a:lnTo>
                  <a:pt x="139513" y="182388"/>
                </a:lnTo>
                <a:lnTo>
                  <a:pt x="181577" y="169532"/>
                </a:lnTo>
                <a:lnTo>
                  <a:pt x="214062" y="144828"/>
                </a:lnTo>
                <a:lnTo>
                  <a:pt x="233387" y="110243"/>
                </a:lnTo>
                <a:lnTo>
                  <a:pt x="237192" y="82669"/>
                </a:lnTo>
                <a:lnTo>
                  <a:pt x="234797" y="71213"/>
                </a:lnTo>
                <a:lnTo>
                  <a:pt x="207726" y="31515"/>
                </a:lnTo>
                <a:lnTo>
                  <a:pt x="171241" y="10787"/>
                </a:lnTo>
                <a:lnTo>
                  <a:pt x="123222" y="611"/>
                </a:lnTo>
                <a:lnTo>
                  <a:pt x="105017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866517" y="4709639"/>
            <a:ext cx="611981" cy="265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" marR="3810" indent="-25241"/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Lym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p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h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o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cytes</a:t>
            </a:r>
            <a:r>
              <a:rPr sz="82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PDE3,</a:t>
            </a:r>
            <a:r>
              <a:rPr sz="825" spc="-3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P</a:t>
            </a:r>
            <a:r>
              <a:rPr sz="900" b="1" dirty="0">
                <a:solidFill>
                  <a:srgbClr val="D01778"/>
                </a:solidFill>
                <a:latin typeface="Candara"/>
                <a:cs typeface="Candara"/>
              </a:rPr>
              <a:t>D</a:t>
            </a:r>
            <a:r>
              <a:rPr sz="900" b="1" spc="-11" dirty="0">
                <a:solidFill>
                  <a:srgbClr val="D01778"/>
                </a:solidFill>
                <a:latin typeface="Candara"/>
                <a:cs typeface="Candara"/>
              </a:rPr>
              <a:t>E4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083370" y="4117087"/>
            <a:ext cx="521970" cy="264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90"/>
              </a:lnSpc>
            </a:pP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E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o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sin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o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phils</a:t>
            </a:r>
            <a:endParaRPr sz="825">
              <a:latin typeface="Candara"/>
              <a:cs typeface="Candara"/>
            </a:endParaRPr>
          </a:p>
          <a:p>
            <a:pPr algn="ctr">
              <a:lnSpc>
                <a:spcPts val="1080"/>
              </a:lnSpc>
            </a:pPr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PD</a:t>
            </a:r>
            <a:r>
              <a:rPr sz="900" b="1" spc="-11" dirty="0">
                <a:solidFill>
                  <a:srgbClr val="D01778"/>
                </a:solidFill>
                <a:latin typeface="Candara"/>
                <a:cs typeface="Candara"/>
              </a:rPr>
              <a:t>E4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89319" y="3765306"/>
            <a:ext cx="366236" cy="289084"/>
          </a:xfrm>
          <a:custGeom>
            <a:avLst/>
            <a:gdLst/>
            <a:ahLst/>
            <a:cxnLst/>
            <a:rect l="l" t="t" r="r" b="b"/>
            <a:pathLst>
              <a:path w="488315" h="385445">
                <a:moveTo>
                  <a:pt x="224726" y="0"/>
                </a:moveTo>
                <a:lnTo>
                  <a:pt x="184520" y="3797"/>
                </a:lnTo>
                <a:lnTo>
                  <a:pt x="146751" y="13061"/>
                </a:lnTo>
                <a:lnTo>
                  <a:pt x="126088" y="35624"/>
                </a:lnTo>
                <a:lnTo>
                  <a:pt x="124004" y="41278"/>
                </a:lnTo>
                <a:lnTo>
                  <a:pt x="109476" y="65124"/>
                </a:lnTo>
                <a:lnTo>
                  <a:pt x="104161" y="72407"/>
                </a:lnTo>
                <a:lnTo>
                  <a:pt x="97289" y="82061"/>
                </a:lnTo>
                <a:lnTo>
                  <a:pt x="88585" y="94620"/>
                </a:lnTo>
                <a:lnTo>
                  <a:pt x="82472" y="107713"/>
                </a:lnTo>
                <a:lnTo>
                  <a:pt x="79434" y="118832"/>
                </a:lnTo>
                <a:lnTo>
                  <a:pt x="69223" y="130304"/>
                </a:lnTo>
                <a:lnTo>
                  <a:pt x="58223" y="138563"/>
                </a:lnTo>
                <a:lnTo>
                  <a:pt x="46800" y="144403"/>
                </a:lnTo>
                <a:lnTo>
                  <a:pt x="35321" y="148614"/>
                </a:lnTo>
                <a:lnTo>
                  <a:pt x="24150" y="151989"/>
                </a:lnTo>
                <a:lnTo>
                  <a:pt x="18701" y="163399"/>
                </a:lnTo>
                <a:lnTo>
                  <a:pt x="2681" y="204985"/>
                </a:lnTo>
                <a:lnTo>
                  <a:pt x="0" y="225625"/>
                </a:lnTo>
                <a:lnTo>
                  <a:pt x="457" y="236476"/>
                </a:lnTo>
                <a:lnTo>
                  <a:pt x="17375" y="287215"/>
                </a:lnTo>
                <a:lnTo>
                  <a:pt x="59457" y="305553"/>
                </a:lnTo>
                <a:lnTo>
                  <a:pt x="71708" y="306506"/>
                </a:lnTo>
                <a:lnTo>
                  <a:pt x="77835" y="318414"/>
                </a:lnTo>
                <a:lnTo>
                  <a:pt x="84132" y="329725"/>
                </a:lnTo>
                <a:lnTo>
                  <a:pt x="90453" y="340662"/>
                </a:lnTo>
                <a:lnTo>
                  <a:pt x="96648" y="351453"/>
                </a:lnTo>
                <a:lnTo>
                  <a:pt x="102570" y="362321"/>
                </a:lnTo>
                <a:lnTo>
                  <a:pt x="108072" y="373492"/>
                </a:lnTo>
                <a:lnTo>
                  <a:pt x="113004" y="385191"/>
                </a:lnTo>
                <a:lnTo>
                  <a:pt x="176836" y="385436"/>
                </a:lnTo>
                <a:lnTo>
                  <a:pt x="240207" y="384588"/>
                </a:lnTo>
                <a:lnTo>
                  <a:pt x="290710" y="381585"/>
                </a:lnTo>
                <a:lnTo>
                  <a:pt x="329682" y="369185"/>
                </a:lnTo>
                <a:lnTo>
                  <a:pt x="338541" y="363149"/>
                </a:lnTo>
                <a:lnTo>
                  <a:pt x="351760" y="360114"/>
                </a:lnTo>
                <a:lnTo>
                  <a:pt x="364655" y="357952"/>
                </a:lnTo>
                <a:lnTo>
                  <a:pt x="377287" y="356413"/>
                </a:lnTo>
                <a:lnTo>
                  <a:pt x="414221" y="353058"/>
                </a:lnTo>
                <a:lnTo>
                  <a:pt x="431847" y="347972"/>
                </a:lnTo>
                <a:lnTo>
                  <a:pt x="445530" y="344605"/>
                </a:lnTo>
                <a:lnTo>
                  <a:pt x="463368" y="340884"/>
                </a:lnTo>
                <a:lnTo>
                  <a:pt x="468678" y="339459"/>
                </a:lnTo>
                <a:lnTo>
                  <a:pt x="482245" y="302107"/>
                </a:lnTo>
                <a:lnTo>
                  <a:pt x="482904" y="288857"/>
                </a:lnTo>
                <a:lnTo>
                  <a:pt x="483956" y="275585"/>
                </a:lnTo>
                <a:lnTo>
                  <a:pt x="486417" y="249296"/>
                </a:lnTo>
                <a:lnTo>
                  <a:pt x="487416" y="236440"/>
                </a:lnTo>
                <a:lnTo>
                  <a:pt x="487988" y="223884"/>
                </a:lnTo>
                <a:lnTo>
                  <a:pt x="487928" y="211708"/>
                </a:lnTo>
                <a:lnTo>
                  <a:pt x="487030" y="199992"/>
                </a:lnTo>
                <a:lnTo>
                  <a:pt x="470965" y="159344"/>
                </a:lnTo>
                <a:lnTo>
                  <a:pt x="447667" y="148021"/>
                </a:lnTo>
                <a:lnTo>
                  <a:pt x="437851" y="144487"/>
                </a:lnTo>
                <a:lnTo>
                  <a:pt x="397449" y="119082"/>
                </a:lnTo>
                <a:lnTo>
                  <a:pt x="374692" y="92208"/>
                </a:lnTo>
                <a:lnTo>
                  <a:pt x="367893" y="79294"/>
                </a:lnTo>
                <a:lnTo>
                  <a:pt x="333703" y="49338"/>
                </a:lnTo>
                <a:lnTo>
                  <a:pt x="293899" y="39417"/>
                </a:lnTo>
                <a:lnTo>
                  <a:pt x="276635" y="36549"/>
                </a:lnTo>
                <a:lnTo>
                  <a:pt x="257838" y="17507"/>
                </a:lnTo>
                <a:lnTo>
                  <a:pt x="248296" y="9395"/>
                </a:lnTo>
                <a:lnTo>
                  <a:pt x="237538" y="3291"/>
                </a:lnTo>
                <a:lnTo>
                  <a:pt x="224726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09309" y="3894225"/>
            <a:ext cx="193358" cy="129064"/>
          </a:xfrm>
          <a:custGeom>
            <a:avLst/>
            <a:gdLst/>
            <a:ahLst/>
            <a:cxnLst/>
            <a:rect l="l" t="t" r="r" b="b"/>
            <a:pathLst>
              <a:path w="257809" h="172085">
                <a:moveTo>
                  <a:pt x="125328" y="0"/>
                </a:moveTo>
                <a:lnTo>
                  <a:pt x="76418" y="7395"/>
                </a:lnTo>
                <a:lnTo>
                  <a:pt x="36595" y="25975"/>
                </a:lnTo>
                <a:lnTo>
                  <a:pt x="9806" y="53087"/>
                </a:lnTo>
                <a:lnTo>
                  <a:pt x="0" y="86075"/>
                </a:lnTo>
                <a:lnTo>
                  <a:pt x="497" y="93681"/>
                </a:lnTo>
                <a:lnTo>
                  <a:pt x="21734" y="133556"/>
                </a:lnTo>
                <a:lnTo>
                  <a:pt x="55280" y="155973"/>
                </a:lnTo>
                <a:lnTo>
                  <a:pt x="100670" y="169337"/>
                </a:lnTo>
                <a:lnTo>
                  <a:pt x="136062" y="172045"/>
                </a:lnTo>
                <a:lnTo>
                  <a:pt x="152678" y="170691"/>
                </a:lnTo>
                <a:lnTo>
                  <a:pt x="197650" y="158605"/>
                </a:lnTo>
                <a:lnTo>
                  <a:pt x="232387" y="136116"/>
                </a:lnTo>
                <a:lnTo>
                  <a:pt x="256302" y="93581"/>
                </a:lnTo>
                <a:lnTo>
                  <a:pt x="257354" y="81224"/>
                </a:lnTo>
                <a:lnTo>
                  <a:pt x="255339" y="70121"/>
                </a:lnTo>
                <a:lnTo>
                  <a:pt x="227963" y="31417"/>
                </a:lnTo>
                <a:lnTo>
                  <a:pt x="190720" y="10990"/>
                </a:lnTo>
                <a:lnTo>
                  <a:pt x="142979" y="727"/>
                </a:lnTo>
                <a:lnTo>
                  <a:pt x="125328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09311" y="3797562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876162" y="3830806"/>
            <a:ext cx="31433" cy="31433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16011" y="0"/>
                </a:moveTo>
                <a:lnTo>
                  <a:pt x="4541" y="7551"/>
                </a:lnTo>
                <a:lnTo>
                  <a:pt x="0" y="20517"/>
                </a:lnTo>
                <a:lnTo>
                  <a:pt x="1113" y="27200"/>
                </a:lnTo>
                <a:lnTo>
                  <a:pt x="9293" y="37715"/>
                </a:lnTo>
                <a:lnTo>
                  <a:pt x="23361" y="41818"/>
                </a:lnTo>
                <a:lnTo>
                  <a:pt x="33808" y="38116"/>
                </a:lnTo>
                <a:lnTo>
                  <a:pt x="40597" y="27987"/>
                </a:lnTo>
                <a:lnTo>
                  <a:pt x="41709" y="10971"/>
                </a:lnTo>
                <a:lnTo>
                  <a:pt x="32217" y="2666"/>
                </a:lnTo>
                <a:lnTo>
                  <a:pt x="1601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315" y="3829566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44160" y="3862713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006466" y="3829566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12156" y="3927030"/>
            <a:ext cx="63341" cy="31433"/>
          </a:xfrm>
          <a:custGeom>
            <a:avLst/>
            <a:gdLst/>
            <a:ahLst/>
            <a:cxnLst/>
            <a:rect l="l" t="t" r="r" b="b"/>
            <a:pathLst>
              <a:path w="84454" h="41910">
                <a:moveTo>
                  <a:pt x="29073" y="0"/>
                </a:moveTo>
                <a:lnTo>
                  <a:pt x="14014" y="4407"/>
                </a:lnTo>
                <a:lnTo>
                  <a:pt x="3776" y="11426"/>
                </a:lnTo>
                <a:lnTo>
                  <a:pt x="0" y="20236"/>
                </a:lnTo>
                <a:lnTo>
                  <a:pt x="2602" y="27591"/>
                </a:lnTo>
                <a:lnTo>
                  <a:pt x="11668" y="34846"/>
                </a:lnTo>
                <a:lnTo>
                  <a:pt x="25892" y="39759"/>
                </a:lnTo>
                <a:lnTo>
                  <a:pt x="43868" y="41563"/>
                </a:lnTo>
                <a:lnTo>
                  <a:pt x="60052" y="39631"/>
                </a:lnTo>
                <a:lnTo>
                  <a:pt x="73060" y="34412"/>
                </a:lnTo>
                <a:lnTo>
                  <a:pt x="81469" y="26060"/>
                </a:lnTo>
                <a:lnTo>
                  <a:pt x="83858" y="14730"/>
                </a:lnTo>
                <a:lnTo>
                  <a:pt x="77520" y="8458"/>
                </a:lnTo>
                <a:lnTo>
                  <a:pt x="66244" y="3605"/>
                </a:lnTo>
                <a:lnTo>
                  <a:pt x="50079" y="632"/>
                </a:lnTo>
                <a:lnTo>
                  <a:pt x="290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09309" y="3870838"/>
            <a:ext cx="30480" cy="32861"/>
          </a:xfrm>
          <a:custGeom>
            <a:avLst/>
            <a:gdLst/>
            <a:ahLst/>
            <a:cxnLst/>
            <a:rect l="l" t="t" r="r" b="b"/>
            <a:pathLst>
              <a:path w="40639" h="43814">
                <a:moveTo>
                  <a:pt x="15450" y="0"/>
                </a:moveTo>
                <a:lnTo>
                  <a:pt x="4377" y="7835"/>
                </a:lnTo>
                <a:lnTo>
                  <a:pt x="0" y="21247"/>
                </a:lnTo>
                <a:lnTo>
                  <a:pt x="1088" y="28198"/>
                </a:lnTo>
                <a:lnTo>
                  <a:pt x="9013" y="39059"/>
                </a:lnTo>
                <a:lnTo>
                  <a:pt x="22706" y="43299"/>
                </a:lnTo>
                <a:lnTo>
                  <a:pt x="32745" y="39411"/>
                </a:lnTo>
                <a:lnTo>
                  <a:pt x="39254" y="28958"/>
                </a:lnTo>
                <a:lnTo>
                  <a:pt x="40359" y="11527"/>
                </a:lnTo>
                <a:lnTo>
                  <a:pt x="31213" y="2810"/>
                </a:lnTo>
                <a:lnTo>
                  <a:pt x="1545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246246" y="3862311"/>
            <a:ext cx="194309" cy="194309"/>
          </a:xfrm>
          <a:custGeom>
            <a:avLst/>
            <a:gdLst/>
            <a:ahLst/>
            <a:cxnLst/>
            <a:rect l="l" t="t" r="r" b="b"/>
            <a:pathLst>
              <a:path w="259079" h="259079">
                <a:moveTo>
                  <a:pt x="123256" y="0"/>
                </a:moveTo>
                <a:lnTo>
                  <a:pt x="81481" y="9069"/>
                </a:lnTo>
                <a:lnTo>
                  <a:pt x="45947" y="30454"/>
                </a:lnTo>
                <a:lnTo>
                  <a:pt x="19061" y="61749"/>
                </a:lnTo>
                <a:lnTo>
                  <a:pt x="3228" y="100545"/>
                </a:lnTo>
                <a:lnTo>
                  <a:pt x="0" y="129389"/>
                </a:lnTo>
                <a:lnTo>
                  <a:pt x="204" y="136723"/>
                </a:lnTo>
                <a:lnTo>
                  <a:pt x="9532" y="178176"/>
                </a:lnTo>
                <a:lnTo>
                  <a:pt x="31086" y="213407"/>
                </a:lnTo>
                <a:lnTo>
                  <a:pt x="62569" y="240049"/>
                </a:lnTo>
                <a:lnTo>
                  <a:pt x="101682" y="255729"/>
                </a:lnTo>
                <a:lnTo>
                  <a:pt x="130861" y="258923"/>
                </a:lnTo>
                <a:lnTo>
                  <a:pt x="144847" y="258029"/>
                </a:lnTo>
                <a:lnTo>
                  <a:pt x="183844" y="246787"/>
                </a:lnTo>
                <a:lnTo>
                  <a:pt x="216751" y="223927"/>
                </a:lnTo>
                <a:lnTo>
                  <a:pt x="241447" y="191017"/>
                </a:lnTo>
                <a:lnTo>
                  <a:pt x="255808" y="149625"/>
                </a:lnTo>
                <a:lnTo>
                  <a:pt x="258592" y="118093"/>
                </a:lnTo>
                <a:lnTo>
                  <a:pt x="256604" y="104135"/>
                </a:lnTo>
                <a:lnTo>
                  <a:pt x="242131" y="65699"/>
                </a:lnTo>
                <a:lnTo>
                  <a:pt x="216387" y="34162"/>
                </a:lnTo>
                <a:lnTo>
                  <a:pt x="181289" y="11767"/>
                </a:lnTo>
                <a:lnTo>
                  <a:pt x="138755" y="754"/>
                </a:lnTo>
                <a:lnTo>
                  <a:pt x="123256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74972" y="3914642"/>
            <a:ext cx="108585" cy="116205"/>
          </a:xfrm>
          <a:custGeom>
            <a:avLst/>
            <a:gdLst/>
            <a:ahLst/>
            <a:cxnLst/>
            <a:rect l="l" t="t" r="r" b="b"/>
            <a:pathLst>
              <a:path w="144779" h="154939">
                <a:moveTo>
                  <a:pt x="109921" y="3736"/>
                </a:moveTo>
                <a:lnTo>
                  <a:pt x="95850" y="2106"/>
                </a:lnTo>
                <a:lnTo>
                  <a:pt x="82142" y="764"/>
                </a:lnTo>
                <a:lnTo>
                  <a:pt x="69009" y="0"/>
                </a:lnTo>
                <a:lnTo>
                  <a:pt x="56662" y="99"/>
                </a:lnTo>
                <a:lnTo>
                  <a:pt x="15955" y="12545"/>
                </a:lnTo>
                <a:lnTo>
                  <a:pt x="0" y="29875"/>
                </a:lnTo>
                <a:lnTo>
                  <a:pt x="72" y="41542"/>
                </a:lnTo>
                <a:lnTo>
                  <a:pt x="6325" y="84212"/>
                </a:lnTo>
                <a:lnTo>
                  <a:pt x="19122" y="126216"/>
                </a:lnTo>
                <a:lnTo>
                  <a:pt x="43676" y="154533"/>
                </a:lnTo>
                <a:lnTo>
                  <a:pt x="53343" y="153031"/>
                </a:lnTo>
                <a:lnTo>
                  <a:pt x="63791" y="148403"/>
                </a:lnTo>
                <a:lnTo>
                  <a:pt x="74575" y="141653"/>
                </a:lnTo>
                <a:lnTo>
                  <a:pt x="85250" y="133781"/>
                </a:lnTo>
                <a:lnTo>
                  <a:pt x="95372" y="125791"/>
                </a:lnTo>
                <a:lnTo>
                  <a:pt x="104497" y="118684"/>
                </a:lnTo>
                <a:lnTo>
                  <a:pt x="118478" y="108859"/>
                </a:lnTo>
                <a:lnTo>
                  <a:pt x="129549" y="99835"/>
                </a:lnTo>
                <a:lnTo>
                  <a:pt x="138075" y="91394"/>
                </a:lnTo>
                <a:lnTo>
                  <a:pt x="144423" y="83319"/>
                </a:lnTo>
              </a:path>
            </a:pathLst>
          </a:custGeom>
          <a:ln w="76199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29683" y="3889684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35012" y="0"/>
                </a:moveTo>
                <a:lnTo>
                  <a:pt x="21316" y="3548"/>
                </a:lnTo>
                <a:lnTo>
                  <a:pt x="10195" y="11662"/>
                </a:lnTo>
                <a:lnTo>
                  <a:pt x="2728" y="23262"/>
                </a:lnTo>
                <a:lnTo>
                  <a:pt x="0" y="37266"/>
                </a:lnTo>
                <a:lnTo>
                  <a:pt x="615" y="43990"/>
                </a:lnTo>
                <a:lnTo>
                  <a:pt x="5325" y="56091"/>
                </a:lnTo>
                <a:lnTo>
                  <a:pt x="14271" y="65742"/>
                </a:lnTo>
                <a:lnTo>
                  <a:pt x="26969" y="72066"/>
                </a:lnTo>
                <a:lnTo>
                  <a:pt x="42936" y="74181"/>
                </a:lnTo>
                <a:lnTo>
                  <a:pt x="55453" y="69762"/>
                </a:lnTo>
                <a:lnTo>
                  <a:pt x="65493" y="61032"/>
                </a:lnTo>
                <a:lnTo>
                  <a:pt x="72131" y="48609"/>
                </a:lnTo>
                <a:lnTo>
                  <a:pt x="74444" y="33110"/>
                </a:lnTo>
                <a:lnTo>
                  <a:pt x="70403" y="20068"/>
                </a:lnTo>
                <a:lnTo>
                  <a:pt x="61947" y="9544"/>
                </a:lnTo>
                <a:lnTo>
                  <a:pt x="49881" y="2525"/>
                </a:lnTo>
                <a:lnTo>
                  <a:pt x="35012" y="0"/>
                </a:lnTo>
                <a:close/>
              </a:path>
            </a:pathLst>
          </a:custGeom>
          <a:solidFill>
            <a:srgbClr val="CC0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329683" y="3889684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0" y="37266"/>
                </a:moveTo>
                <a:lnTo>
                  <a:pt x="2728" y="23262"/>
                </a:lnTo>
                <a:lnTo>
                  <a:pt x="10195" y="11662"/>
                </a:lnTo>
                <a:lnTo>
                  <a:pt x="21316" y="3548"/>
                </a:lnTo>
                <a:lnTo>
                  <a:pt x="35012" y="0"/>
                </a:lnTo>
                <a:lnTo>
                  <a:pt x="49881" y="2525"/>
                </a:lnTo>
                <a:lnTo>
                  <a:pt x="61947" y="9544"/>
                </a:lnTo>
                <a:lnTo>
                  <a:pt x="70403" y="20068"/>
                </a:lnTo>
                <a:lnTo>
                  <a:pt x="74444" y="33110"/>
                </a:lnTo>
                <a:lnTo>
                  <a:pt x="72131" y="48609"/>
                </a:lnTo>
                <a:lnTo>
                  <a:pt x="65493" y="61032"/>
                </a:lnTo>
                <a:lnTo>
                  <a:pt x="55453" y="69762"/>
                </a:lnTo>
                <a:lnTo>
                  <a:pt x="42936" y="74181"/>
                </a:lnTo>
                <a:lnTo>
                  <a:pt x="26969" y="72066"/>
                </a:lnTo>
                <a:lnTo>
                  <a:pt x="14271" y="65742"/>
                </a:lnTo>
                <a:lnTo>
                  <a:pt x="5325" y="56091"/>
                </a:lnTo>
                <a:lnTo>
                  <a:pt x="615" y="43990"/>
                </a:lnTo>
                <a:lnTo>
                  <a:pt x="0" y="37266"/>
                </a:lnTo>
                <a:close/>
              </a:path>
            </a:pathLst>
          </a:custGeom>
          <a:ln w="9143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357116" y="3945691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35012" y="0"/>
                </a:moveTo>
                <a:lnTo>
                  <a:pt x="21316" y="3548"/>
                </a:lnTo>
                <a:lnTo>
                  <a:pt x="10195" y="11662"/>
                </a:lnTo>
                <a:lnTo>
                  <a:pt x="2728" y="23262"/>
                </a:lnTo>
                <a:lnTo>
                  <a:pt x="0" y="37266"/>
                </a:lnTo>
                <a:lnTo>
                  <a:pt x="615" y="43990"/>
                </a:lnTo>
                <a:lnTo>
                  <a:pt x="5325" y="56091"/>
                </a:lnTo>
                <a:lnTo>
                  <a:pt x="14271" y="65742"/>
                </a:lnTo>
                <a:lnTo>
                  <a:pt x="26969" y="72066"/>
                </a:lnTo>
                <a:lnTo>
                  <a:pt x="42936" y="74181"/>
                </a:lnTo>
                <a:lnTo>
                  <a:pt x="55453" y="69762"/>
                </a:lnTo>
                <a:lnTo>
                  <a:pt x="65493" y="61032"/>
                </a:lnTo>
                <a:lnTo>
                  <a:pt x="72131" y="48609"/>
                </a:lnTo>
                <a:lnTo>
                  <a:pt x="74444" y="33110"/>
                </a:lnTo>
                <a:lnTo>
                  <a:pt x="70403" y="20068"/>
                </a:lnTo>
                <a:lnTo>
                  <a:pt x="61947" y="9544"/>
                </a:lnTo>
                <a:lnTo>
                  <a:pt x="49881" y="2525"/>
                </a:lnTo>
                <a:lnTo>
                  <a:pt x="35012" y="0"/>
                </a:lnTo>
                <a:close/>
              </a:path>
            </a:pathLst>
          </a:custGeom>
          <a:solidFill>
            <a:srgbClr val="CC0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357116" y="3945691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0" y="37266"/>
                </a:moveTo>
                <a:lnTo>
                  <a:pt x="2728" y="23262"/>
                </a:lnTo>
                <a:lnTo>
                  <a:pt x="10195" y="11662"/>
                </a:lnTo>
                <a:lnTo>
                  <a:pt x="21316" y="3548"/>
                </a:lnTo>
                <a:lnTo>
                  <a:pt x="35012" y="0"/>
                </a:lnTo>
                <a:lnTo>
                  <a:pt x="49881" y="2525"/>
                </a:lnTo>
                <a:lnTo>
                  <a:pt x="61947" y="9544"/>
                </a:lnTo>
                <a:lnTo>
                  <a:pt x="70403" y="20068"/>
                </a:lnTo>
                <a:lnTo>
                  <a:pt x="74444" y="33110"/>
                </a:lnTo>
                <a:lnTo>
                  <a:pt x="72131" y="48609"/>
                </a:lnTo>
                <a:lnTo>
                  <a:pt x="65493" y="61032"/>
                </a:lnTo>
                <a:lnTo>
                  <a:pt x="55453" y="69762"/>
                </a:lnTo>
                <a:lnTo>
                  <a:pt x="42936" y="74181"/>
                </a:lnTo>
                <a:lnTo>
                  <a:pt x="26969" y="72066"/>
                </a:lnTo>
                <a:lnTo>
                  <a:pt x="14271" y="65742"/>
                </a:lnTo>
                <a:lnTo>
                  <a:pt x="5325" y="56091"/>
                </a:lnTo>
                <a:lnTo>
                  <a:pt x="615" y="43990"/>
                </a:lnTo>
                <a:lnTo>
                  <a:pt x="0" y="37266"/>
                </a:lnTo>
                <a:close/>
              </a:path>
            </a:pathLst>
          </a:custGeom>
          <a:ln w="9143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273676" y="3973123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35012" y="0"/>
                </a:moveTo>
                <a:lnTo>
                  <a:pt x="21316" y="3548"/>
                </a:lnTo>
                <a:lnTo>
                  <a:pt x="10195" y="11662"/>
                </a:lnTo>
                <a:lnTo>
                  <a:pt x="2728" y="23262"/>
                </a:lnTo>
                <a:lnTo>
                  <a:pt x="0" y="37266"/>
                </a:lnTo>
                <a:lnTo>
                  <a:pt x="615" y="43990"/>
                </a:lnTo>
                <a:lnTo>
                  <a:pt x="5325" y="56091"/>
                </a:lnTo>
                <a:lnTo>
                  <a:pt x="14271" y="65742"/>
                </a:lnTo>
                <a:lnTo>
                  <a:pt x="26969" y="72066"/>
                </a:lnTo>
                <a:lnTo>
                  <a:pt x="42936" y="74181"/>
                </a:lnTo>
                <a:lnTo>
                  <a:pt x="55453" y="69762"/>
                </a:lnTo>
                <a:lnTo>
                  <a:pt x="65493" y="61032"/>
                </a:lnTo>
                <a:lnTo>
                  <a:pt x="72131" y="48609"/>
                </a:lnTo>
                <a:lnTo>
                  <a:pt x="74444" y="33110"/>
                </a:lnTo>
                <a:lnTo>
                  <a:pt x="70403" y="20068"/>
                </a:lnTo>
                <a:lnTo>
                  <a:pt x="61947" y="9544"/>
                </a:lnTo>
                <a:lnTo>
                  <a:pt x="49881" y="2525"/>
                </a:lnTo>
                <a:lnTo>
                  <a:pt x="35012" y="0"/>
                </a:lnTo>
                <a:close/>
              </a:path>
            </a:pathLst>
          </a:custGeom>
          <a:solidFill>
            <a:srgbClr val="CC0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273676" y="3973123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0" y="37266"/>
                </a:moveTo>
                <a:lnTo>
                  <a:pt x="2728" y="23262"/>
                </a:lnTo>
                <a:lnTo>
                  <a:pt x="10195" y="11662"/>
                </a:lnTo>
                <a:lnTo>
                  <a:pt x="21316" y="3548"/>
                </a:lnTo>
                <a:lnTo>
                  <a:pt x="35012" y="0"/>
                </a:lnTo>
                <a:lnTo>
                  <a:pt x="49881" y="2525"/>
                </a:lnTo>
                <a:lnTo>
                  <a:pt x="61947" y="9544"/>
                </a:lnTo>
                <a:lnTo>
                  <a:pt x="70403" y="20068"/>
                </a:lnTo>
                <a:lnTo>
                  <a:pt x="74444" y="33110"/>
                </a:lnTo>
                <a:lnTo>
                  <a:pt x="72131" y="48609"/>
                </a:lnTo>
                <a:lnTo>
                  <a:pt x="65493" y="61032"/>
                </a:lnTo>
                <a:lnTo>
                  <a:pt x="55453" y="69762"/>
                </a:lnTo>
                <a:lnTo>
                  <a:pt x="42936" y="74181"/>
                </a:lnTo>
                <a:lnTo>
                  <a:pt x="26969" y="72066"/>
                </a:lnTo>
                <a:lnTo>
                  <a:pt x="14271" y="65742"/>
                </a:lnTo>
                <a:lnTo>
                  <a:pt x="5325" y="56091"/>
                </a:lnTo>
                <a:lnTo>
                  <a:pt x="615" y="43990"/>
                </a:lnTo>
                <a:lnTo>
                  <a:pt x="0" y="37266"/>
                </a:lnTo>
                <a:close/>
              </a:path>
            </a:pathLst>
          </a:custGeom>
          <a:ln w="9143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273676" y="3889684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35012" y="0"/>
                </a:moveTo>
                <a:lnTo>
                  <a:pt x="21316" y="3548"/>
                </a:lnTo>
                <a:lnTo>
                  <a:pt x="10195" y="11662"/>
                </a:lnTo>
                <a:lnTo>
                  <a:pt x="2728" y="23262"/>
                </a:lnTo>
                <a:lnTo>
                  <a:pt x="0" y="37266"/>
                </a:lnTo>
                <a:lnTo>
                  <a:pt x="615" y="43990"/>
                </a:lnTo>
                <a:lnTo>
                  <a:pt x="5325" y="56091"/>
                </a:lnTo>
                <a:lnTo>
                  <a:pt x="14271" y="65742"/>
                </a:lnTo>
                <a:lnTo>
                  <a:pt x="26969" y="72066"/>
                </a:lnTo>
                <a:lnTo>
                  <a:pt x="42936" y="74181"/>
                </a:lnTo>
                <a:lnTo>
                  <a:pt x="55453" y="69762"/>
                </a:lnTo>
                <a:lnTo>
                  <a:pt x="65493" y="61032"/>
                </a:lnTo>
                <a:lnTo>
                  <a:pt x="72131" y="48609"/>
                </a:lnTo>
                <a:lnTo>
                  <a:pt x="74444" y="33110"/>
                </a:lnTo>
                <a:lnTo>
                  <a:pt x="70403" y="20068"/>
                </a:lnTo>
                <a:lnTo>
                  <a:pt x="61947" y="9544"/>
                </a:lnTo>
                <a:lnTo>
                  <a:pt x="49881" y="2525"/>
                </a:lnTo>
                <a:lnTo>
                  <a:pt x="35012" y="0"/>
                </a:lnTo>
                <a:close/>
              </a:path>
            </a:pathLst>
          </a:custGeom>
          <a:solidFill>
            <a:srgbClr val="CC0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273676" y="3889684"/>
            <a:ext cx="56198" cy="55721"/>
          </a:xfrm>
          <a:custGeom>
            <a:avLst/>
            <a:gdLst/>
            <a:ahLst/>
            <a:cxnLst/>
            <a:rect l="l" t="t" r="r" b="b"/>
            <a:pathLst>
              <a:path w="74929" h="74295">
                <a:moveTo>
                  <a:pt x="0" y="37266"/>
                </a:moveTo>
                <a:lnTo>
                  <a:pt x="2728" y="23262"/>
                </a:lnTo>
                <a:lnTo>
                  <a:pt x="10195" y="11662"/>
                </a:lnTo>
                <a:lnTo>
                  <a:pt x="21316" y="3548"/>
                </a:lnTo>
                <a:lnTo>
                  <a:pt x="35012" y="0"/>
                </a:lnTo>
                <a:lnTo>
                  <a:pt x="49881" y="2525"/>
                </a:lnTo>
                <a:lnTo>
                  <a:pt x="61947" y="9544"/>
                </a:lnTo>
                <a:lnTo>
                  <a:pt x="70403" y="20068"/>
                </a:lnTo>
                <a:lnTo>
                  <a:pt x="74444" y="33110"/>
                </a:lnTo>
                <a:lnTo>
                  <a:pt x="72131" y="48609"/>
                </a:lnTo>
                <a:lnTo>
                  <a:pt x="65493" y="61032"/>
                </a:lnTo>
                <a:lnTo>
                  <a:pt x="55453" y="69762"/>
                </a:lnTo>
                <a:lnTo>
                  <a:pt x="42936" y="74181"/>
                </a:lnTo>
                <a:lnTo>
                  <a:pt x="26969" y="72066"/>
                </a:lnTo>
                <a:lnTo>
                  <a:pt x="14271" y="65742"/>
                </a:lnTo>
                <a:lnTo>
                  <a:pt x="5325" y="56091"/>
                </a:lnTo>
                <a:lnTo>
                  <a:pt x="615" y="43990"/>
                </a:lnTo>
                <a:lnTo>
                  <a:pt x="0" y="37266"/>
                </a:lnTo>
                <a:close/>
              </a:path>
            </a:pathLst>
          </a:custGeom>
          <a:ln w="9143">
            <a:solidFill>
              <a:srgbClr val="CC00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350258" y="4032504"/>
            <a:ext cx="20955" cy="32385"/>
          </a:xfrm>
          <a:custGeom>
            <a:avLst/>
            <a:gdLst/>
            <a:ahLst/>
            <a:cxnLst/>
            <a:rect l="l" t="t" r="r" b="b"/>
            <a:pathLst>
              <a:path w="27939" h="43179">
                <a:moveTo>
                  <a:pt x="21335" y="0"/>
                </a:moveTo>
                <a:lnTo>
                  <a:pt x="6095" y="0"/>
                </a:lnTo>
                <a:lnTo>
                  <a:pt x="0" y="9524"/>
                </a:lnTo>
                <a:lnTo>
                  <a:pt x="0" y="33146"/>
                </a:lnTo>
                <a:lnTo>
                  <a:pt x="6095" y="42671"/>
                </a:lnTo>
                <a:lnTo>
                  <a:pt x="21335" y="42671"/>
                </a:lnTo>
                <a:lnTo>
                  <a:pt x="27431" y="33146"/>
                </a:lnTo>
                <a:lnTo>
                  <a:pt x="27431" y="9524"/>
                </a:lnTo>
                <a:lnTo>
                  <a:pt x="21335" y="0"/>
                </a:lnTo>
                <a:close/>
              </a:path>
            </a:pathLst>
          </a:custGeom>
          <a:solidFill>
            <a:srgbClr val="F03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394834" y="3902201"/>
            <a:ext cx="20955" cy="32385"/>
          </a:xfrm>
          <a:custGeom>
            <a:avLst/>
            <a:gdLst/>
            <a:ahLst/>
            <a:cxnLst/>
            <a:rect l="l" t="t" r="r" b="b"/>
            <a:pathLst>
              <a:path w="27939" h="43179">
                <a:moveTo>
                  <a:pt x="21335" y="0"/>
                </a:moveTo>
                <a:lnTo>
                  <a:pt x="6095" y="0"/>
                </a:lnTo>
                <a:lnTo>
                  <a:pt x="0" y="9524"/>
                </a:lnTo>
                <a:lnTo>
                  <a:pt x="0" y="33146"/>
                </a:lnTo>
                <a:lnTo>
                  <a:pt x="6095" y="42671"/>
                </a:lnTo>
                <a:lnTo>
                  <a:pt x="21335" y="42671"/>
                </a:lnTo>
                <a:lnTo>
                  <a:pt x="27431" y="33146"/>
                </a:lnTo>
                <a:lnTo>
                  <a:pt x="27431" y="9524"/>
                </a:lnTo>
                <a:lnTo>
                  <a:pt x="21335" y="0"/>
                </a:lnTo>
                <a:close/>
              </a:path>
            </a:pathLst>
          </a:custGeom>
          <a:solidFill>
            <a:srgbClr val="F03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394834" y="3999357"/>
            <a:ext cx="20955" cy="32385"/>
          </a:xfrm>
          <a:custGeom>
            <a:avLst/>
            <a:gdLst/>
            <a:ahLst/>
            <a:cxnLst/>
            <a:rect l="l" t="t" r="r" b="b"/>
            <a:pathLst>
              <a:path w="27939" h="43179">
                <a:moveTo>
                  <a:pt x="21335" y="0"/>
                </a:moveTo>
                <a:lnTo>
                  <a:pt x="6095" y="0"/>
                </a:lnTo>
                <a:lnTo>
                  <a:pt x="0" y="9524"/>
                </a:lnTo>
                <a:lnTo>
                  <a:pt x="0" y="33146"/>
                </a:lnTo>
                <a:lnTo>
                  <a:pt x="6095" y="42671"/>
                </a:lnTo>
                <a:lnTo>
                  <a:pt x="21335" y="42671"/>
                </a:lnTo>
                <a:lnTo>
                  <a:pt x="27431" y="33146"/>
                </a:lnTo>
                <a:lnTo>
                  <a:pt x="27431" y="9524"/>
                </a:lnTo>
                <a:lnTo>
                  <a:pt x="21335" y="0"/>
                </a:lnTo>
                <a:close/>
              </a:path>
            </a:pathLst>
          </a:custGeom>
          <a:solidFill>
            <a:srgbClr val="F031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5719671" y="4709638"/>
            <a:ext cx="508159" cy="264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990"/>
              </a:lnSpc>
            </a:pP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Fib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r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o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bl</a:t>
            </a:r>
            <a:r>
              <a:rPr sz="825" spc="-4" dirty="0">
                <a:solidFill>
                  <a:srgbClr val="3F3F3F"/>
                </a:solidFill>
                <a:latin typeface="Candara"/>
                <a:cs typeface="Candara"/>
              </a:rPr>
              <a:t>a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sts</a:t>
            </a:r>
            <a:endParaRPr sz="825">
              <a:latin typeface="Candara"/>
              <a:cs typeface="Candara"/>
            </a:endParaRPr>
          </a:p>
          <a:p>
            <a:pPr algn="ctr">
              <a:lnSpc>
                <a:spcPts val="1080"/>
              </a:lnSpc>
            </a:pPr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PD</a:t>
            </a:r>
            <a:r>
              <a:rPr sz="900" b="1" spc="-11" dirty="0">
                <a:solidFill>
                  <a:srgbClr val="D01778"/>
                </a:solidFill>
                <a:latin typeface="Candara"/>
                <a:cs typeface="Candara"/>
              </a:rPr>
              <a:t>E4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747288" y="4450841"/>
            <a:ext cx="452914" cy="198120"/>
          </a:xfrm>
          <a:custGeom>
            <a:avLst/>
            <a:gdLst/>
            <a:ahLst/>
            <a:cxnLst/>
            <a:rect l="l" t="t" r="r" b="b"/>
            <a:pathLst>
              <a:path w="603884" h="264160">
                <a:moveTo>
                  <a:pt x="172500" y="193556"/>
                </a:moveTo>
                <a:lnTo>
                  <a:pt x="134624" y="203418"/>
                </a:lnTo>
                <a:lnTo>
                  <a:pt x="111895" y="212097"/>
                </a:lnTo>
                <a:lnTo>
                  <a:pt x="98880" y="216945"/>
                </a:lnTo>
                <a:lnTo>
                  <a:pt x="58318" y="228016"/>
                </a:lnTo>
                <a:lnTo>
                  <a:pt x="47038" y="248126"/>
                </a:lnTo>
                <a:lnTo>
                  <a:pt x="57339" y="256023"/>
                </a:lnTo>
                <a:lnTo>
                  <a:pt x="70121" y="263643"/>
                </a:lnTo>
                <a:lnTo>
                  <a:pt x="76507" y="263543"/>
                </a:lnTo>
                <a:lnTo>
                  <a:pt x="130338" y="259906"/>
                </a:lnTo>
                <a:lnTo>
                  <a:pt x="178971" y="250529"/>
                </a:lnTo>
                <a:lnTo>
                  <a:pt x="262159" y="214513"/>
                </a:lnTo>
                <a:lnTo>
                  <a:pt x="286092" y="204169"/>
                </a:lnTo>
                <a:lnTo>
                  <a:pt x="296559" y="199950"/>
                </a:lnTo>
                <a:lnTo>
                  <a:pt x="300046" y="198757"/>
                </a:lnTo>
                <a:lnTo>
                  <a:pt x="164698" y="198757"/>
                </a:lnTo>
                <a:lnTo>
                  <a:pt x="166191" y="198093"/>
                </a:lnTo>
                <a:lnTo>
                  <a:pt x="167672" y="197477"/>
                </a:lnTo>
                <a:lnTo>
                  <a:pt x="169191" y="196780"/>
                </a:lnTo>
                <a:lnTo>
                  <a:pt x="171156" y="195808"/>
                </a:lnTo>
                <a:lnTo>
                  <a:pt x="172801" y="194880"/>
                </a:lnTo>
                <a:lnTo>
                  <a:pt x="173795" y="194115"/>
                </a:lnTo>
                <a:lnTo>
                  <a:pt x="173806" y="193634"/>
                </a:lnTo>
                <a:lnTo>
                  <a:pt x="172500" y="193556"/>
                </a:lnTo>
                <a:close/>
              </a:path>
              <a:path w="603884" h="264160">
                <a:moveTo>
                  <a:pt x="601896" y="182498"/>
                </a:moveTo>
                <a:lnTo>
                  <a:pt x="410462" y="182498"/>
                </a:lnTo>
                <a:lnTo>
                  <a:pt x="499471" y="200271"/>
                </a:lnTo>
                <a:lnTo>
                  <a:pt x="573559" y="207766"/>
                </a:lnTo>
                <a:lnTo>
                  <a:pt x="586119" y="202012"/>
                </a:lnTo>
                <a:lnTo>
                  <a:pt x="597570" y="194807"/>
                </a:lnTo>
                <a:lnTo>
                  <a:pt x="603408" y="183913"/>
                </a:lnTo>
                <a:lnTo>
                  <a:pt x="601896" y="182498"/>
                </a:lnTo>
                <a:close/>
              </a:path>
              <a:path w="603884" h="264160">
                <a:moveTo>
                  <a:pt x="72692" y="60472"/>
                </a:moveTo>
                <a:lnTo>
                  <a:pt x="38117" y="77042"/>
                </a:lnTo>
                <a:lnTo>
                  <a:pt x="30904" y="81919"/>
                </a:lnTo>
                <a:lnTo>
                  <a:pt x="22298" y="87569"/>
                </a:lnTo>
                <a:lnTo>
                  <a:pt x="12071" y="94036"/>
                </a:lnTo>
                <a:lnTo>
                  <a:pt x="0" y="101365"/>
                </a:lnTo>
                <a:lnTo>
                  <a:pt x="63347" y="104064"/>
                </a:lnTo>
                <a:lnTo>
                  <a:pt x="109851" y="107194"/>
                </a:lnTo>
                <a:lnTo>
                  <a:pt x="154128" y="112173"/>
                </a:lnTo>
                <a:lnTo>
                  <a:pt x="200416" y="126993"/>
                </a:lnTo>
                <a:lnTo>
                  <a:pt x="216426" y="162305"/>
                </a:lnTo>
                <a:lnTo>
                  <a:pt x="216426" y="169413"/>
                </a:lnTo>
                <a:lnTo>
                  <a:pt x="208806" y="175772"/>
                </a:lnTo>
                <a:lnTo>
                  <a:pt x="204996" y="182498"/>
                </a:lnTo>
                <a:lnTo>
                  <a:pt x="167672" y="197477"/>
                </a:lnTo>
                <a:lnTo>
                  <a:pt x="167238" y="197675"/>
                </a:lnTo>
                <a:lnTo>
                  <a:pt x="165630" y="198375"/>
                </a:lnTo>
                <a:lnTo>
                  <a:pt x="164698" y="198757"/>
                </a:lnTo>
                <a:lnTo>
                  <a:pt x="300046" y="198757"/>
                </a:lnTo>
                <a:lnTo>
                  <a:pt x="306642" y="196500"/>
                </a:lnTo>
                <a:lnTo>
                  <a:pt x="317603" y="193601"/>
                </a:lnTo>
                <a:lnTo>
                  <a:pt x="330710" y="191033"/>
                </a:lnTo>
                <a:lnTo>
                  <a:pt x="347226" y="188576"/>
                </a:lnTo>
                <a:lnTo>
                  <a:pt x="359812" y="187184"/>
                </a:lnTo>
                <a:lnTo>
                  <a:pt x="410462" y="182498"/>
                </a:lnTo>
                <a:lnTo>
                  <a:pt x="601896" y="182498"/>
                </a:lnTo>
                <a:lnTo>
                  <a:pt x="595714" y="176714"/>
                </a:lnTo>
                <a:lnTo>
                  <a:pt x="583376" y="169841"/>
                </a:lnTo>
                <a:lnTo>
                  <a:pt x="569281" y="163721"/>
                </a:lnTo>
                <a:lnTo>
                  <a:pt x="547374" y="155447"/>
                </a:lnTo>
                <a:lnTo>
                  <a:pt x="543104" y="155185"/>
                </a:lnTo>
                <a:lnTo>
                  <a:pt x="532425" y="154195"/>
                </a:lnTo>
                <a:lnTo>
                  <a:pt x="485754" y="143449"/>
                </a:lnTo>
                <a:lnTo>
                  <a:pt x="469615" y="126256"/>
                </a:lnTo>
                <a:lnTo>
                  <a:pt x="470084" y="115211"/>
                </a:lnTo>
                <a:lnTo>
                  <a:pt x="472293" y="106132"/>
                </a:lnTo>
                <a:lnTo>
                  <a:pt x="379555" y="106132"/>
                </a:lnTo>
                <a:lnTo>
                  <a:pt x="371128" y="97163"/>
                </a:lnTo>
                <a:lnTo>
                  <a:pt x="361938" y="86828"/>
                </a:lnTo>
                <a:lnTo>
                  <a:pt x="350548" y="82950"/>
                </a:lnTo>
                <a:lnTo>
                  <a:pt x="349968" y="82714"/>
                </a:lnTo>
                <a:lnTo>
                  <a:pt x="209694" y="82714"/>
                </a:lnTo>
                <a:lnTo>
                  <a:pt x="203896" y="81470"/>
                </a:lnTo>
                <a:lnTo>
                  <a:pt x="183918" y="75880"/>
                </a:lnTo>
                <a:lnTo>
                  <a:pt x="168300" y="71959"/>
                </a:lnTo>
                <a:lnTo>
                  <a:pt x="147968" y="67568"/>
                </a:lnTo>
                <a:lnTo>
                  <a:pt x="132385" y="66170"/>
                </a:lnTo>
                <a:lnTo>
                  <a:pt x="83184" y="60923"/>
                </a:lnTo>
                <a:lnTo>
                  <a:pt x="77507" y="60535"/>
                </a:lnTo>
                <a:lnTo>
                  <a:pt x="72692" y="60472"/>
                </a:lnTo>
                <a:close/>
              </a:path>
              <a:path w="603884" h="264160">
                <a:moveTo>
                  <a:pt x="470485" y="16732"/>
                </a:moveTo>
                <a:lnTo>
                  <a:pt x="427123" y="41448"/>
                </a:lnTo>
                <a:lnTo>
                  <a:pt x="414617" y="76420"/>
                </a:lnTo>
                <a:lnTo>
                  <a:pt x="410439" y="87921"/>
                </a:lnTo>
                <a:lnTo>
                  <a:pt x="405352" y="96548"/>
                </a:lnTo>
                <a:lnTo>
                  <a:pt x="396263" y="104053"/>
                </a:lnTo>
                <a:lnTo>
                  <a:pt x="379555" y="106132"/>
                </a:lnTo>
                <a:lnTo>
                  <a:pt x="472293" y="106132"/>
                </a:lnTo>
                <a:lnTo>
                  <a:pt x="472973" y="103345"/>
                </a:lnTo>
                <a:lnTo>
                  <a:pt x="476545" y="91126"/>
                </a:lnTo>
                <a:lnTo>
                  <a:pt x="490056" y="86001"/>
                </a:lnTo>
                <a:lnTo>
                  <a:pt x="501040" y="81343"/>
                </a:lnTo>
                <a:lnTo>
                  <a:pt x="509449" y="76457"/>
                </a:lnTo>
                <a:lnTo>
                  <a:pt x="515236" y="70644"/>
                </a:lnTo>
                <a:lnTo>
                  <a:pt x="518354" y="63210"/>
                </a:lnTo>
                <a:lnTo>
                  <a:pt x="518754" y="53456"/>
                </a:lnTo>
                <a:lnTo>
                  <a:pt x="516390" y="40688"/>
                </a:lnTo>
                <a:lnTo>
                  <a:pt x="511213" y="24208"/>
                </a:lnTo>
                <a:lnTo>
                  <a:pt x="501749" y="20107"/>
                </a:lnTo>
                <a:lnTo>
                  <a:pt x="487331" y="17966"/>
                </a:lnTo>
                <a:lnTo>
                  <a:pt x="470485" y="16732"/>
                </a:lnTo>
                <a:close/>
              </a:path>
              <a:path w="603884" h="264160">
                <a:moveTo>
                  <a:pt x="182258" y="0"/>
                </a:moveTo>
                <a:lnTo>
                  <a:pt x="195197" y="21515"/>
                </a:lnTo>
                <a:lnTo>
                  <a:pt x="205621" y="30167"/>
                </a:lnTo>
                <a:lnTo>
                  <a:pt x="216865" y="41048"/>
                </a:lnTo>
                <a:lnTo>
                  <a:pt x="222589" y="51420"/>
                </a:lnTo>
                <a:lnTo>
                  <a:pt x="225584" y="64970"/>
                </a:lnTo>
                <a:lnTo>
                  <a:pt x="221753" y="72420"/>
                </a:lnTo>
                <a:lnTo>
                  <a:pt x="218969" y="77707"/>
                </a:lnTo>
                <a:lnTo>
                  <a:pt x="216511" y="81045"/>
                </a:lnTo>
                <a:lnTo>
                  <a:pt x="213659" y="82643"/>
                </a:lnTo>
                <a:lnTo>
                  <a:pt x="209694" y="82714"/>
                </a:lnTo>
                <a:lnTo>
                  <a:pt x="349968" y="82714"/>
                </a:lnTo>
                <a:lnTo>
                  <a:pt x="338599" y="78090"/>
                </a:lnTo>
                <a:lnTo>
                  <a:pt x="326994" y="70738"/>
                </a:lnTo>
                <a:lnTo>
                  <a:pt x="322246" y="61313"/>
                </a:lnTo>
                <a:lnTo>
                  <a:pt x="314160" y="49121"/>
                </a:lnTo>
                <a:lnTo>
                  <a:pt x="304439" y="41048"/>
                </a:lnTo>
                <a:lnTo>
                  <a:pt x="294741" y="31457"/>
                </a:lnTo>
                <a:lnTo>
                  <a:pt x="291454" y="21557"/>
                </a:lnTo>
                <a:lnTo>
                  <a:pt x="283306" y="12788"/>
                </a:lnTo>
                <a:lnTo>
                  <a:pt x="273234" y="10005"/>
                </a:lnTo>
                <a:lnTo>
                  <a:pt x="261341" y="8514"/>
                </a:lnTo>
                <a:lnTo>
                  <a:pt x="247787" y="7440"/>
                </a:lnTo>
                <a:lnTo>
                  <a:pt x="232728" y="5908"/>
                </a:lnTo>
                <a:lnTo>
                  <a:pt x="182258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747288" y="4450841"/>
            <a:ext cx="452914" cy="198120"/>
          </a:xfrm>
          <a:custGeom>
            <a:avLst/>
            <a:gdLst/>
            <a:ahLst/>
            <a:cxnLst/>
            <a:rect l="l" t="t" r="r" b="b"/>
            <a:pathLst>
              <a:path w="603884" h="264160">
                <a:moveTo>
                  <a:pt x="182258" y="0"/>
                </a:moveTo>
                <a:lnTo>
                  <a:pt x="194847" y="1486"/>
                </a:lnTo>
                <a:lnTo>
                  <a:pt x="207477" y="2940"/>
                </a:lnTo>
                <a:lnTo>
                  <a:pt x="220114" y="4400"/>
                </a:lnTo>
                <a:lnTo>
                  <a:pt x="232728" y="5908"/>
                </a:lnTo>
                <a:lnTo>
                  <a:pt x="247787" y="7440"/>
                </a:lnTo>
                <a:lnTo>
                  <a:pt x="261341" y="8514"/>
                </a:lnTo>
                <a:lnTo>
                  <a:pt x="273234" y="10005"/>
                </a:lnTo>
                <a:lnTo>
                  <a:pt x="283306" y="12788"/>
                </a:lnTo>
                <a:lnTo>
                  <a:pt x="291454" y="21557"/>
                </a:lnTo>
                <a:lnTo>
                  <a:pt x="294741" y="31457"/>
                </a:lnTo>
                <a:lnTo>
                  <a:pt x="304451" y="41060"/>
                </a:lnTo>
                <a:lnTo>
                  <a:pt x="314160" y="49121"/>
                </a:lnTo>
                <a:lnTo>
                  <a:pt x="322246" y="61313"/>
                </a:lnTo>
                <a:lnTo>
                  <a:pt x="326994" y="70738"/>
                </a:lnTo>
                <a:lnTo>
                  <a:pt x="338599" y="78090"/>
                </a:lnTo>
                <a:lnTo>
                  <a:pt x="350548" y="82950"/>
                </a:lnTo>
                <a:lnTo>
                  <a:pt x="361938" y="86828"/>
                </a:lnTo>
                <a:lnTo>
                  <a:pt x="371128" y="97163"/>
                </a:lnTo>
                <a:lnTo>
                  <a:pt x="379555" y="106132"/>
                </a:lnTo>
                <a:lnTo>
                  <a:pt x="396263" y="104053"/>
                </a:lnTo>
                <a:lnTo>
                  <a:pt x="405352" y="96548"/>
                </a:lnTo>
                <a:lnTo>
                  <a:pt x="410439" y="87921"/>
                </a:lnTo>
                <a:lnTo>
                  <a:pt x="414617" y="76420"/>
                </a:lnTo>
                <a:lnTo>
                  <a:pt x="416606" y="64588"/>
                </a:lnTo>
                <a:lnTo>
                  <a:pt x="419374" y="52885"/>
                </a:lnTo>
                <a:lnTo>
                  <a:pt x="457862" y="21568"/>
                </a:lnTo>
                <a:lnTo>
                  <a:pt x="470485" y="16732"/>
                </a:lnTo>
                <a:lnTo>
                  <a:pt x="487331" y="17966"/>
                </a:lnTo>
                <a:lnTo>
                  <a:pt x="501749" y="20107"/>
                </a:lnTo>
                <a:lnTo>
                  <a:pt x="511213" y="24208"/>
                </a:lnTo>
                <a:lnTo>
                  <a:pt x="516390" y="40688"/>
                </a:lnTo>
                <a:lnTo>
                  <a:pt x="518754" y="53456"/>
                </a:lnTo>
                <a:lnTo>
                  <a:pt x="518354" y="63210"/>
                </a:lnTo>
                <a:lnTo>
                  <a:pt x="476545" y="91126"/>
                </a:lnTo>
                <a:lnTo>
                  <a:pt x="472963" y="103379"/>
                </a:lnTo>
                <a:lnTo>
                  <a:pt x="470084" y="115211"/>
                </a:lnTo>
                <a:lnTo>
                  <a:pt x="469615" y="126256"/>
                </a:lnTo>
                <a:lnTo>
                  <a:pt x="473261" y="136141"/>
                </a:lnTo>
                <a:lnTo>
                  <a:pt x="517718" y="152136"/>
                </a:lnTo>
                <a:lnTo>
                  <a:pt x="547374" y="155447"/>
                </a:lnTo>
                <a:lnTo>
                  <a:pt x="556318" y="158781"/>
                </a:lnTo>
                <a:lnTo>
                  <a:pt x="569281" y="163721"/>
                </a:lnTo>
                <a:lnTo>
                  <a:pt x="583376" y="169841"/>
                </a:lnTo>
                <a:lnTo>
                  <a:pt x="595714" y="176714"/>
                </a:lnTo>
                <a:lnTo>
                  <a:pt x="603408" y="183913"/>
                </a:lnTo>
                <a:lnTo>
                  <a:pt x="597570" y="194807"/>
                </a:lnTo>
                <a:lnTo>
                  <a:pt x="586119" y="202012"/>
                </a:lnTo>
                <a:lnTo>
                  <a:pt x="573559" y="207766"/>
                </a:lnTo>
                <a:lnTo>
                  <a:pt x="559948" y="206535"/>
                </a:lnTo>
                <a:lnTo>
                  <a:pt x="548655" y="205555"/>
                </a:lnTo>
                <a:lnTo>
                  <a:pt x="539368" y="204779"/>
                </a:lnTo>
                <a:lnTo>
                  <a:pt x="531770" y="204160"/>
                </a:lnTo>
                <a:lnTo>
                  <a:pt x="525547" y="203650"/>
                </a:lnTo>
                <a:lnTo>
                  <a:pt x="487517" y="197897"/>
                </a:lnTo>
                <a:lnTo>
                  <a:pt x="479513" y="196264"/>
                </a:lnTo>
                <a:lnTo>
                  <a:pt x="469737" y="194273"/>
                </a:lnTo>
                <a:lnTo>
                  <a:pt x="457877" y="191875"/>
                </a:lnTo>
                <a:lnTo>
                  <a:pt x="410462" y="182498"/>
                </a:lnTo>
                <a:lnTo>
                  <a:pt x="397791" y="183700"/>
                </a:lnTo>
                <a:lnTo>
                  <a:pt x="385113" y="184828"/>
                </a:lnTo>
                <a:lnTo>
                  <a:pt x="330710" y="191033"/>
                </a:lnTo>
                <a:lnTo>
                  <a:pt x="286092" y="204169"/>
                </a:lnTo>
                <a:lnTo>
                  <a:pt x="250440" y="219665"/>
                </a:lnTo>
                <a:lnTo>
                  <a:pt x="204173" y="240348"/>
                </a:lnTo>
                <a:lnTo>
                  <a:pt x="192670" y="245518"/>
                </a:lnTo>
                <a:lnTo>
                  <a:pt x="147039" y="257607"/>
                </a:lnTo>
                <a:lnTo>
                  <a:pt x="99296" y="262604"/>
                </a:lnTo>
                <a:lnTo>
                  <a:pt x="70121" y="263643"/>
                </a:lnTo>
                <a:lnTo>
                  <a:pt x="57339" y="256023"/>
                </a:lnTo>
                <a:lnTo>
                  <a:pt x="47038" y="248126"/>
                </a:lnTo>
                <a:lnTo>
                  <a:pt x="49693" y="236128"/>
                </a:lnTo>
                <a:lnTo>
                  <a:pt x="58318" y="228016"/>
                </a:lnTo>
                <a:lnTo>
                  <a:pt x="70799" y="222784"/>
                </a:lnTo>
                <a:lnTo>
                  <a:pt x="85024" y="219428"/>
                </a:lnTo>
                <a:lnTo>
                  <a:pt x="98880" y="216945"/>
                </a:lnTo>
                <a:lnTo>
                  <a:pt x="111895" y="212097"/>
                </a:lnTo>
                <a:lnTo>
                  <a:pt x="157372" y="196943"/>
                </a:lnTo>
                <a:lnTo>
                  <a:pt x="204996" y="182498"/>
                </a:lnTo>
                <a:lnTo>
                  <a:pt x="208806" y="175772"/>
                </a:lnTo>
                <a:lnTo>
                  <a:pt x="216426" y="169413"/>
                </a:lnTo>
                <a:lnTo>
                  <a:pt x="216426" y="162305"/>
                </a:lnTo>
                <a:lnTo>
                  <a:pt x="200416" y="126993"/>
                </a:lnTo>
                <a:lnTo>
                  <a:pt x="154128" y="112173"/>
                </a:lnTo>
                <a:lnTo>
                  <a:pt x="109851" y="107194"/>
                </a:lnTo>
                <a:lnTo>
                  <a:pt x="63347" y="104064"/>
                </a:lnTo>
                <a:lnTo>
                  <a:pt x="23702" y="102286"/>
                </a:lnTo>
                <a:lnTo>
                  <a:pt x="13581" y="101908"/>
                </a:lnTo>
                <a:lnTo>
                  <a:pt x="5568" y="101608"/>
                </a:lnTo>
                <a:lnTo>
                  <a:pt x="0" y="101365"/>
                </a:lnTo>
                <a:lnTo>
                  <a:pt x="12071" y="94036"/>
                </a:lnTo>
                <a:lnTo>
                  <a:pt x="22298" y="87569"/>
                </a:lnTo>
                <a:lnTo>
                  <a:pt x="30904" y="81919"/>
                </a:lnTo>
                <a:lnTo>
                  <a:pt x="38117" y="77042"/>
                </a:lnTo>
                <a:lnTo>
                  <a:pt x="44160" y="72894"/>
                </a:lnTo>
                <a:lnTo>
                  <a:pt x="49261" y="69428"/>
                </a:lnTo>
                <a:lnTo>
                  <a:pt x="72692" y="60472"/>
                </a:lnTo>
                <a:lnTo>
                  <a:pt x="77507" y="60535"/>
                </a:lnTo>
                <a:lnTo>
                  <a:pt x="83184" y="60923"/>
                </a:lnTo>
                <a:lnTo>
                  <a:pt x="89948" y="61591"/>
                </a:lnTo>
                <a:lnTo>
                  <a:pt x="98024" y="62494"/>
                </a:lnTo>
                <a:lnTo>
                  <a:pt x="107639" y="63589"/>
                </a:lnTo>
                <a:lnTo>
                  <a:pt x="119018" y="64829"/>
                </a:lnTo>
                <a:lnTo>
                  <a:pt x="132385" y="66170"/>
                </a:lnTo>
                <a:lnTo>
                  <a:pt x="147968" y="67568"/>
                </a:lnTo>
                <a:lnTo>
                  <a:pt x="168300" y="71959"/>
                </a:lnTo>
                <a:lnTo>
                  <a:pt x="183918" y="75880"/>
                </a:lnTo>
                <a:lnTo>
                  <a:pt x="195544" y="79121"/>
                </a:lnTo>
                <a:lnTo>
                  <a:pt x="203896" y="81470"/>
                </a:lnTo>
                <a:lnTo>
                  <a:pt x="209694" y="82714"/>
                </a:lnTo>
                <a:lnTo>
                  <a:pt x="225584" y="64970"/>
                </a:lnTo>
                <a:lnTo>
                  <a:pt x="222589" y="51420"/>
                </a:lnTo>
                <a:lnTo>
                  <a:pt x="216865" y="41048"/>
                </a:lnTo>
                <a:lnTo>
                  <a:pt x="205621" y="30167"/>
                </a:lnTo>
                <a:lnTo>
                  <a:pt x="195197" y="21515"/>
                </a:lnTo>
              </a:path>
            </a:pathLst>
          </a:custGeom>
          <a:ln w="9143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25313" y="4515623"/>
            <a:ext cx="97154" cy="85248"/>
          </a:xfrm>
          <a:custGeom>
            <a:avLst/>
            <a:gdLst/>
            <a:ahLst/>
            <a:cxnLst/>
            <a:rect l="l" t="t" r="r" b="b"/>
            <a:pathLst>
              <a:path w="129540" h="113664">
                <a:moveTo>
                  <a:pt x="52431" y="0"/>
                </a:moveTo>
                <a:lnTo>
                  <a:pt x="15004" y="19498"/>
                </a:lnTo>
                <a:lnTo>
                  <a:pt x="0" y="56118"/>
                </a:lnTo>
                <a:lnTo>
                  <a:pt x="0" y="56259"/>
                </a:lnTo>
                <a:lnTo>
                  <a:pt x="14540" y="91939"/>
                </a:lnTo>
                <a:lnTo>
                  <a:pt x="52090" y="111716"/>
                </a:lnTo>
                <a:lnTo>
                  <a:pt x="68203" y="113189"/>
                </a:lnTo>
                <a:lnTo>
                  <a:pt x="82370" y="111103"/>
                </a:lnTo>
                <a:lnTo>
                  <a:pt x="116061" y="89446"/>
                </a:lnTo>
                <a:lnTo>
                  <a:pt x="128993" y="48686"/>
                </a:lnTo>
                <a:lnTo>
                  <a:pt x="125758" y="37094"/>
                </a:lnTo>
                <a:lnTo>
                  <a:pt x="86257" y="4323"/>
                </a:lnTo>
                <a:lnTo>
                  <a:pt x="52431" y="0"/>
                </a:lnTo>
                <a:close/>
              </a:path>
            </a:pathLst>
          </a:custGeom>
          <a:solidFill>
            <a:srgbClr val="6565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02924" y="4975480"/>
            <a:ext cx="111919" cy="175259"/>
          </a:xfrm>
          <a:custGeom>
            <a:avLst/>
            <a:gdLst/>
            <a:ahLst/>
            <a:cxnLst/>
            <a:rect l="l" t="t" r="r" b="b"/>
            <a:pathLst>
              <a:path w="149225" h="233679">
                <a:moveTo>
                  <a:pt x="64769" y="190359"/>
                </a:moveTo>
                <a:lnTo>
                  <a:pt x="64769" y="221321"/>
                </a:lnTo>
                <a:lnTo>
                  <a:pt x="74675" y="233208"/>
                </a:lnTo>
                <a:lnTo>
                  <a:pt x="84581" y="221321"/>
                </a:lnTo>
                <a:lnTo>
                  <a:pt x="84581" y="211394"/>
                </a:lnTo>
                <a:lnTo>
                  <a:pt x="67055" y="211394"/>
                </a:lnTo>
                <a:lnTo>
                  <a:pt x="74675" y="202248"/>
                </a:lnTo>
                <a:lnTo>
                  <a:pt x="64769" y="190359"/>
                </a:lnTo>
                <a:close/>
              </a:path>
              <a:path w="149225" h="233679">
                <a:moveTo>
                  <a:pt x="64769" y="221321"/>
                </a:moveTo>
                <a:lnTo>
                  <a:pt x="64769" y="223205"/>
                </a:lnTo>
                <a:lnTo>
                  <a:pt x="69220" y="227636"/>
                </a:lnTo>
                <a:lnTo>
                  <a:pt x="70032" y="227636"/>
                </a:lnTo>
                <a:lnTo>
                  <a:pt x="64769" y="221321"/>
                </a:lnTo>
                <a:close/>
              </a:path>
              <a:path w="149225" h="233679">
                <a:moveTo>
                  <a:pt x="84581" y="221321"/>
                </a:moveTo>
                <a:lnTo>
                  <a:pt x="79319" y="227636"/>
                </a:lnTo>
                <a:lnTo>
                  <a:pt x="80131" y="227636"/>
                </a:lnTo>
                <a:lnTo>
                  <a:pt x="84581" y="223205"/>
                </a:lnTo>
                <a:lnTo>
                  <a:pt x="84581" y="221321"/>
                </a:lnTo>
                <a:close/>
              </a:path>
              <a:path w="149225" h="233679">
                <a:moveTo>
                  <a:pt x="9022" y="130420"/>
                </a:moveTo>
                <a:lnTo>
                  <a:pt x="640" y="137422"/>
                </a:lnTo>
                <a:lnTo>
                  <a:pt x="0" y="143673"/>
                </a:lnTo>
                <a:lnTo>
                  <a:pt x="3566" y="147876"/>
                </a:lnTo>
                <a:lnTo>
                  <a:pt x="64769" y="221321"/>
                </a:lnTo>
                <a:lnTo>
                  <a:pt x="64769" y="190359"/>
                </a:lnTo>
                <a:lnTo>
                  <a:pt x="18806" y="135194"/>
                </a:lnTo>
                <a:lnTo>
                  <a:pt x="15239" y="130993"/>
                </a:lnTo>
                <a:lnTo>
                  <a:pt x="9022" y="130420"/>
                </a:lnTo>
                <a:close/>
              </a:path>
              <a:path w="149225" h="233679">
                <a:moveTo>
                  <a:pt x="140329" y="130420"/>
                </a:moveTo>
                <a:lnTo>
                  <a:pt x="134111" y="130993"/>
                </a:lnTo>
                <a:lnTo>
                  <a:pt x="130545" y="135194"/>
                </a:lnTo>
                <a:lnTo>
                  <a:pt x="84581" y="190359"/>
                </a:lnTo>
                <a:lnTo>
                  <a:pt x="84581" y="221321"/>
                </a:lnTo>
                <a:lnTo>
                  <a:pt x="145785" y="147876"/>
                </a:lnTo>
                <a:lnTo>
                  <a:pt x="149230" y="143673"/>
                </a:lnTo>
                <a:lnTo>
                  <a:pt x="148711" y="137422"/>
                </a:lnTo>
                <a:lnTo>
                  <a:pt x="140329" y="130420"/>
                </a:lnTo>
                <a:close/>
              </a:path>
              <a:path w="149225" h="233679">
                <a:moveTo>
                  <a:pt x="74675" y="202248"/>
                </a:moveTo>
                <a:lnTo>
                  <a:pt x="67055" y="211394"/>
                </a:lnTo>
                <a:lnTo>
                  <a:pt x="82295" y="211394"/>
                </a:lnTo>
                <a:lnTo>
                  <a:pt x="74675" y="202248"/>
                </a:lnTo>
                <a:close/>
              </a:path>
              <a:path w="149225" h="233679">
                <a:moveTo>
                  <a:pt x="84581" y="190359"/>
                </a:moveTo>
                <a:lnTo>
                  <a:pt x="74675" y="202248"/>
                </a:lnTo>
                <a:lnTo>
                  <a:pt x="82295" y="211394"/>
                </a:lnTo>
                <a:lnTo>
                  <a:pt x="84581" y="211394"/>
                </a:lnTo>
                <a:lnTo>
                  <a:pt x="84581" y="190359"/>
                </a:lnTo>
                <a:close/>
              </a:path>
              <a:path w="149225" h="233679">
                <a:moveTo>
                  <a:pt x="80131" y="0"/>
                </a:moveTo>
                <a:lnTo>
                  <a:pt x="69220" y="0"/>
                </a:lnTo>
                <a:lnTo>
                  <a:pt x="64769" y="4440"/>
                </a:lnTo>
                <a:lnTo>
                  <a:pt x="64769" y="190359"/>
                </a:lnTo>
                <a:lnTo>
                  <a:pt x="74675" y="202248"/>
                </a:lnTo>
                <a:lnTo>
                  <a:pt x="84581" y="190359"/>
                </a:lnTo>
                <a:lnTo>
                  <a:pt x="84581" y="4440"/>
                </a:lnTo>
                <a:lnTo>
                  <a:pt x="80131" y="0"/>
                </a:lnTo>
                <a:close/>
              </a:path>
            </a:pathLst>
          </a:custGeom>
          <a:solidFill>
            <a:srgbClr val="D01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2454020" y="5169790"/>
            <a:ext cx="1409700" cy="307777"/>
          </a:xfrm>
          <a:prstGeom prst="rect">
            <a:avLst/>
          </a:prstGeom>
          <a:solidFill>
            <a:srgbClr val="D01778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29"/>
              </a:lnSpc>
            </a:pP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Inc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sed</a:t>
            </a:r>
            <a:endParaRPr sz="1050">
              <a:latin typeface="Candara"/>
              <a:cs typeface="Candara"/>
            </a:endParaRPr>
          </a:p>
          <a:p>
            <a:pPr algn="ctr">
              <a:lnSpc>
                <a:spcPts val="1229"/>
              </a:lnSpc>
            </a:pP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br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c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h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d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l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at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518030" y="3859827"/>
            <a:ext cx="1281989" cy="2834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2882075" y="4217428"/>
            <a:ext cx="55530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PD</a:t>
            </a:r>
            <a:r>
              <a:rPr sz="900" b="1" spc="-4" dirty="0">
                <a:solidFill>
                  <a:srgbClr val="D01778"/>
                </a:solidFill>
                <a:latin typeface="Candara"/>
                <a:cs typeface="Candara"/>
              </a:rPr>
              <a:t>E</a:t>
            </a:r>
            <a:r>
              <a:rPr sz="900" b="1" spc="4" dirty="0">
                <a:solidFill>
                  <a:srgbClr val="D01778"/>
                </a:solidFill>
                <a:latin typeface="Candara"/>
                <a:cs typeface="Candara"/>
              </a:rPr>
              <a:t>3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,</a:t>
            </a:r>
            <a:r>
              <a:rPr sz="825" spc="-49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PDE4</a:t>
            </a:r>
            <a:endParaRPr sz="825">
              <a:latin typeface="Candara"/>
              <a:cs typeface="Candar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843595" y="4648477"/>
            <a:ext cx="630079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4698B9"/>
                </a:solidFill>
                <a:latin typeface="Candara"/>
                <a:cs typeface="Candara"/>
              </a:rPr>
              <a:t>Rel</a:t>
            </a:r>
            <a:r>
              <a:rPr sz="1050" b="1" spc="-8" dirty="0">
                <a:solidFill>
                  <a:srgbClr val="4698B9"/>
                </a:solidFill>
                <a:latin typeface="Candara"/>
                <a:cs typeface="Candara"/>
              </a:rPr>
              <a:t>a</a:t>
            </a:r>
            <a:r>
              <a:rPr sz="1050" b="1" spc="-4" dirty="0">
                <a:solidFill>
                  <a:srgbClr val="4698B9"/>
                </a:solidFill>
                <a:latin typeface="Candara"/>
                <a:cs typeface="Candara"/>
              </a:rPr>
              <a:t>x</a:t>
            </a:r>
            <a:r>
              <a:rPr sz="1050" b="1" spc="-8" dirty="0">
                <a:solidFill>
                  <a:srgbClr val="4698B9"/>
                </a:solidFill>
                <a:latin typeface="Candara"/>
                <a:cs typeface="Candara"/>
              </a:rPr>
              <a:t>at</a:t>
            </a:r>
            <a:r>
              <a:rPr sz="1050" b="1" dirty="0">
                <a:solidFill>
                  <a:srgbClr val="4698B9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4698B9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4698B9"/>
                </a:solidFill>
                <a:latin typeface="Candara"/>
                <a:cs typeface="Candara"/>
              </a:rPr>
              <a:t>n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3102773" y="4975480"/>
            <a:ext cx="111919" cy="175259"/>
          </a:xfrm>
          <a:custGeom>
            <a:avLst/>
            <a:gdLst/>
            <a:ahLst/>
            <a:cxnLst/>
            <a:rect l="l" t="t" r="r" b="b"/>
            <a:pathLst>
              <a:path w="149225" h="233679">
                <a:moveTo>
                  <a:pt x="64638" y="190361"/>
                </a:moveTo>
                <a:lnTo>
                  <a:pt x="64638" y="221322"/>
                </a:lnTo>
                <a:lnTo>
                  <a:pt x="74544" y="233208"/>
                </a:lnTo>
                <a:lnTo>
                  <a:pt x="84450" y="221322"/>
                </a:lnTo>
                <a:lnTo>
                  <a:pt x="84450" y="211394"/>
                </a:lnTo>
                <a:lnTo>
                  <a:pt x="66924" y="211394"/>
                </a:lnTo>
                <a:lnTo>
                  <a:pt x="74544" y="202249"/>
                </a:lnTo>
                <a:lnTo>
                  <a:pt x="64638" y="190361"/>
                </a:lnTo>
                <a:close/>
              </a:path>
              <a:path w="149225" h="233679">
                <a:moveTo>
                  <a:pt x="64638" y="221322"/>
                </a:moveTo>
                <a:lnTo>
                  <a:pt x="64638" y="223205"/>
                </a:lnTo>
                <a:lnTo>
                  <a:pt x="69079" y="227636"/>
                </a:lnTo>
                <a:lnTo>
                  <a:pt x="69901" y="227636"/>
                </a:lnTo>
                <a:lnTo>
                  <a:pt x="64638" y="221322"/>
                </a:lnTo>
                <a:close/>
              </a:path>
              <a:path w="149225" h="233679">
                <a:moveTo>
                  <a:pt x="84450" y="221322"/>
                </a:moveTo>
                <a:lnTo>
                  <a:pt x="79188" y="227636"/>
                </a:lnTo>
                <a:lnTo>
                  <a:pt x="80009" y="227636"/>
                </a:lnTo>
                <a:lnTo>
                  <a:pt x="84450" y="223205"/>
                </a:lnTo>
                <a:lnTo>
                  <a:pt x="84450" y="221322"/>
                </a:lnTo>
                <a:close/>
              </a:path>
              <a:path w="149225" h="233679">
                <a:moveTo>
                  <a:pt x="8881" y="130420"/>
                </a:moveTo>
                <a:lnTo>
                  <a:pt x="499" y="137422"/>
                </a:lnTo>
                <a:lnTo>
                  <a:pt x="0" y="143673"/>
                </a:lnTo>
                <a:lnTo>
                  <a:pt x="3428" y="147876"/>
                </a:lnTo>
                <a:lnTo>
                  <a:pt x="64638" y="221322"/>
                </a:lnTo>
                <a:lnTo>
                  <a:pt x="64638" y="190361"/>
                </a:lnTo>
                <a:lnTo>
                  <a:pt x="18668" y="135194"/>
                </a:lnTo>
                <a:lnTo>
                  <a:pt x="15108" y="130993"/>
                </a:lnTo>
                <a:lnTo>
                  <a:pt x="8881" y="130420"/>
                </a:lnTo>
                <a:close/>
              </a:path>
              <a:path w="149225" h="233679">
                <a:moveTo>
                  <a:pt x="140207" y="130420"/>
                </a:moveTo>
                <a:lnTo>
                  <a:pt x="133980" y="130993"/>
                </a:lnTo>
                <a:lnTo>
                  <a:pt x="130420" y="135194"/>
                </a:lnTo>
                <a:lnTo>
                  <a:pt x="84450" y="190361"/>
                </a:lnTo>
                <a:lnTo>
                  <a:pt x="84450" y="221322"/>
                </a:lnTo>
                <a:lnTo>
                  <a:pt x="145660" y="147876"/>
                </a:lnTo>
                <a:lnTo>
                  <a:pt x="149220" y="143673"/>
                </a:lnTo>
                <a:lnTo>
                  <a:pt x="148589" y="137422"/>
                </a:lnTo>
                <a:lnTo>
                  <a:pt x="140207" y="130420"/>
                </a:lnTo>
                <a:close/>
              </a:path>
              <a:path w="149225" h="233679">
                <a:moveTo>
                  <a:pt x="74544" y="202249"/>
                </a:moveTo>
                <a:lnTo>
                  <a:pt x="66924" y="211394"/>
                </a:lnTo>
                <a:lnTo>
                  <a:pt x="82164" y="211394"/>
                </a:lnTo>
                <a:lnTo>
                  <a:pt x="74544" y="202249"/>
                </a:lnTo>
                <a:close/>
              </a:path>
              <a:path w="149225" h="233679">
                <a:moveTo>
                  <a:pt x="84450" y="190361"/>
                </a:moveTo>
                <a:lnTo>
                  <a:pt x="74544" y="202249"/>
                </a:lnTo>
                <a:lnTo>
                  <a:pt x="82164" y="211394"/>
                </a:lnTo>
                <a:lnTo>
                  <a:pt x="84450" y="211394"/>
                </a:lnTo>
                <a:lnTo>
                  <a:pt x="84450" y="190361"/>
                </a:lnTo>
                <a:close/>
              </a:path>
              <a:path w="149225" h="233679">
                <a:moveTo>
                  <a:pt x="80009" y="0"/>
                </a:moveTo>
                <a:lnTo>
                  <a:pt x="69079" y="0"/>
                </a:lnTo>
                <a:lnTo>
                  <a:pt x="64638" y="4440"/>
                </a:lnTo>
                <a:lnTo>
                  <a:pt x="64638" y="190361"/>
                </a:lnTo>
                <a:lnTo>
                  <a:pt x="74544" y="202249"/>
                </a:lnTo>
                <a:lnTo>
                  <a:pt x="84450" y="190361"/>
                </a:lnTo>
                <a:lnTo>
                  <a:pt x="84450" y="4440"/>
                </a:lnTo>
                <a:lnTo>
                  <a:pt x="80009" y="0"/>
                </a:lnTo>
                <a:close/>
              </a:path>
            </a:pathLst>
          </a:custGeom>
          <a:solidFill>
            <a:srgbClr val="D01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6455664" y="5169790"/>
            <a:ext cx="1405890" cy="307777"/>
          </a:xfrm>
          <a:prstGeom prst="rect">
            <a:avLst/>
          </a:prstGeom>
          <a:solidFill>
            <a:srgbClr val="D01778"/>
          </a:solidFill>
        </p:spPr>
        <p:txBody>
          <a:bodyPr vert="horz" wrap="square" lIns="0" tIns="0" rIns="0" bIns="0" rtlCol="0">
            <a:spAutoFit/>
          </a:bodyPr>
          <a:lstStyle/>
          <a:p>
            <a:pPr marL="476" algn="ctr">
              <a:lnSpc>
                <a:spcPts val="1229"/>
              </a:lnSpc>
            </a:pP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Inc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sed</a:t>
            </a:r>
            <a:endParaRPr sz="1050">
              <a:latin typeface="Candara"/>
              <a:cs typeface="Candara"/>
            </a:endParaRPr>
          </a:p>
          <a:p>
            <a:pPr marL="476" algn="ctr">
              <a:lnSpc>
                <a:spcPts val="1229"/>
              </a:lnSpc>
            </a:pP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m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u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cocil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y</a:t>
            </a:r>
            <a:r>
              <a:rPr sz="1050" b="1" spc="-2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cle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r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c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e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6900291" y="3830192"/>
            <a:ext cx="129540" cy="226695"/>
          </a:xfrm>
          <a:custGeom>
            <a:avLst/>
            <a:gdLst/>
            <a:ahLst/>
            <a:cxnLst/>
            <a:rect l="l" t="t" r="r" b="b"/>
            <a:pathLst>
              <a:path w="172720" h="302260">
                <a:moveTo>
                  <a:pt x="143499" y="0"/>
                </a:moveTo>
                <a:lnTo>
                  <a:pt x="25814" y="143"/>
                </a:lnTo>
                <a:lnTo>
                  <a:pt x="12671" y="4879"/>
                </a:lnTo>
                <a:lnTo>
                  <a:pt x="3467" y="14998"/>
                </a:lnTo>
                <a:lnTo>
                  <a:pt x="0" y="28706"/>
                </a:lnTo>
                <a:lnTo>
                  <a:pt x="143" y="275943"/>
                </a:lnTo>
                <a:lnTo>
                  <a:pt x="4882" y="289086"/>
                </a:lnTo>
                <a:lnTo>
                  <a:pt x="15004" y="298286"/>
                </a:lnTo>
                <a:lnTo>
                  <a:pt x="28712" y="301751"/>
                </a:lnTo>
                <a:lnTo>
                  <a:pt x="146397" y="301608"/>
                </a:lnTo>
                <a:lnTo>
                  <a:pt x="159540" y="296872"/>
                </a:lnTo>
                <a:lnTo>
                  <a:pt x="168744" y="286753"/>
                </a:lnTo>
                <a:lnTo>
                  <a:pt x="172211" y="273045"/>
                </a:lnTo>
                <a:lnTo>
                  <a:pt x="172068" y="25808"/>
                </a:lnTo>
                <a:lnTo>
                  <a:pt x="167329" y="12665"/>
                </a:lnTo>
                <a:lnTo>
                  <a:pt x="157207" y="3465"/>
                </a:lnTo>
                <a:lnTo>
                  <a:pt x="14349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29450" y="3830192"/>
            <a:ext cx="129540" cy="226695"/>
          </a:xfrm>
          <a:custGeom>
            <a:avLst/>
            <a:gdLst/>
            <a:ahLst/>
            <a:cxnLst/>
            <a:rect l="l" t="t" r="r" b="b"/>
            <a:pathLst>
              <a:path w="172720" h="302260">
                <a:moveTo>
                  <a:pt x="143499" y="0"/>
                </a:moveTo>
                <a:lnTo>
                  <a:pt x="25814" y="143"/>
                </a:lnTo>
                <a:lnTo>
                  <a:pt x="12671" y="4879"/>
                </a:lnTo>
                <a:lnTo>
                  <a:pt x="3467" y="14998"/>
                </a:lnTo>
                <a:lnTo>
                  <a:pt x="0" y="28706"/>
                </a:lnTo>
                <a:lnTo>
                  <a:pt x="143" y="275943"/>
                </a:lnTo>
                <a:lnTo>
                  <a:pt x="4882" y="289086"/>
                </a:lnTo>
                <a:lnTo>
                  <a:pt x="15004" y="298286"/>
                </a:lnTo>
                <a:lnTo>
                  <a:pt x="28712" y="301751"/>
                </a:lnTo>
                <a:lnTo>
                  <a:pt x="146397" y="301608"/>
                </a:lnTo>
                <a:lnTo>
                  <a:pt x="159540" y="296872"/>
                </a:lnTo>
                <a:lnTo>
                  <a:pt x="168744" y="286753"/>
                </a:lnTo>
                <a:lnTo>
                  <a:pt x="172211" y="273045"/>
                </a:lnTo>
                <a:lnTo>
                  <a:pt x="172068" y="25808"/>
                </a:lnTo>
                <a:lnTo>
                  <a:pt x="167329" y="12665"/>
                </a:lnTo>
                <a:lnTo>
                  <a:pt x="157207" y="3465"/>
                </a:lnTo>
                <a:lnTo>
                  <a:pt x="14349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58608" y="3894202"/>
            <a:ext cx="130493" cy="162401"/>
          </a:xfrm>
          <a:custGeom>
            <a:avLst/>
            <a:gdLst/>
            <a:ahLst/>
            <a:cxnLst/>
            <a:rect l="l" t="t" r="r" b="b"/>
            <a:pathLst>
              <a:path w="173990" h="216535">
                <a:moveTo>
                  <a:pt x="144779" y="0"/>
                </a:moveTo>
                <a:lnTo>
                  <a:pt x="25662" y="184"/>
                </a:lnTo>
                <a:lnTo>
                  <a:pt x="12587" y="5061"/>
                </a:lnTo>
                <a:lnTo>
                  <a:pt x="3442" y="15242"/>
                </a:lnTo>
                <a:lnTo>
                  <a:pt x="0" y="28955"/>
                </a:lnTo>
                <a:lnTo>
                  <a:pt x="184" y="190745"/>
                </a:lnTo>
                <a:lnTo>
                  <a:pt x="5061" y="203820"/>
                </a:lnTo>
                <a:lnTo>
                  <a:pt x="15242" y="212965"/>
                </a:lnTo>
                <a:lnTo>
                  <a:pt x="28955" y="216407"/>
                </a:lnTo>
                <a:lnTo>
                  <a:pt x="148073" y="216223"/>
                </a:lnTo>
                <a:lnTo>
                  <a:pt x="161148" y="211346"/>
                </a:lnTo>
                <a:lnTo>
                  <a:pt x="170293" y="201165"/>
                </a:lnTo>
                <a:lnTo>
                  <a:pt x="173735" y="187451"/>
                </a:lnTo>
                <a:lnTo>
                  <a:pt x="173551" y="25662"/>
                </a:lnTo>
                <a:lnTo>
                  <a:pt x="168674" y="12587"/>
                </a:lnTo>
                <a:lnTo>
                  <a:pt x="158493" y="3442"/>
                </a:lnTo>
                <a:lnTo>
                  <a:pt x="14477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288910" y="3830192"/>
            <a:ext cx="129540" cy="226695"/>
          </a:xfrm>
          <a:custGeom>
            <a:avLst/>
            <a:gdLst/>
            <a:ahLst/>
            <a:cxnLst/>
            <a:rect l="l" t="t" r="r" b="b"/>
            <a:pathLst>
              <a:path w="172720" h="302260">
                <a:moveTo>
                  <a:pt x="143499" y="0"/>
                </a:moveTo>
                <a:lnTo>
                  <a:pt x="25814" y="143"/>
                </a:lnTo>
                <a:lnTo>
                  <a:pt x="12671" y="4879"/>
                </a:lnTo>
                <a:lnTo>
                  <a:pt x="3467" y="14998"/>
                </a:lnTo>
                <a:lnTo>
                  <a:pt x="0" y="28706"/>
                </a:lnTo>
                <a:lnTo>
                  <a:pt x="143" y="275943"/>
                </a:lnTo>
                <a:lnTo>
                  <a:pt x="4882" y="289086"/>
                </a:lnTo>
                <a:lnTo>
                  <a:pt x="15004" y="298286"/>
                </a:lnTo>
                <a:lnTo>
                  <a:pt x="28712" y="301751"/>
                </a:lnTo>
                <a:lnTo>
                  <a:pt x="146397" y="301608"/>
                </a:lnTo>
                <a:lnTo>
                  <a:pt x="159540" y="296872"/>
                </a:lnTo>
                <a:lnTo>
                  <a:pt x="168744" y="286753"/>
                </a:lnTo>
                <a:lnTo>
                  <a:pt x="172211" y="273045"/>
                </a:lnTo>
                <a:lnTo>
                  <a:pt x="172068" y="25808"/>
                </a:lnTo>
                <a:lnTo>
                  <a:pt x="167329" y="12665"/>
                </a:lnTo>
                <a:lnTo>
                  <a:pt x="157207" y="3465"/>
                </a:lnTo>
                <a:lnTo>
                  <a:pt x="143499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900292" y="3768405"/>
            <a:ext cx="62389" cy="61913"/>
          </a:xfrm>
          <a:custGeom>
            <a:avLst/>
            <a:gdLst/>
            <a:ahLst/>
            <a:cxnLst/>
            <a:rect l="l" t="t" r="r" b="b"/>
            <a:pathLst>
              <a:path w="83184" h="82550">
                <a:moveTo>
                  <a:pt x="0" y="82383"/>
                </a:moveTo>
                <a:lnTo>
                  <a:pt x="26539" y="54764"/>
                </a:lnTo>
                <a:lnTo>
                  <a:pt x="57925" y="24990"/>
                </a:lnTo>
                <a:lnTo>
                  <a:pt x="67943" y="16094"/>
                </a:lnTo>
                <a:lnTo>
                  <a:pt x="76414" y="7851"/>
                </a:lnTo>
                <a:lnTo>
                  <a:pt x="82801" y="0"/>
                </a:lnTo>
              </a:path>
            </a:pathLst>
          </a:custGeom>
          <a:ln w="9143">
            <a:solidFill>
              <a:srgbClr val="6565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932295" y="3768405"/>
            <a:ext cx="62389" cy="61913"/>
          </a:xfrm>
          <a:custGeom>
            <a:avLst/>
            <a:gdLst/>
            <a:ahLst/>
            <a:cxnLst/>
            <a:rect l="l" t="t" r="r" b="b"/>
            <a:pathLst>
              <a:path w="83184" h="82550">
                <a:moveTo>
                  <a:pt x="0" y="82383"/>
                </a:moveTo>
                <a:lnTo>
                  <a:pt x="26539" y="54764"/>
                </a:lnTo>
                <a:lnTo>
                  <a:pt x="57925" y="24990"/>
                </a:lnTo>
                <a:lnTo>
                  <a:pt x="67943" y="16094"/>
                </a:lnTo>
                <a:lnTo>
                  <a:pt x="76414" y="7851"/>
                </a:lnTo>
                <a:lnTo>
                  <a:pt x="82801" y="0"/>
                </a:lnTo>
              </a:path>
            </a:pathLst>
          </a:custGeom>
          <a:ln w="9143">
            <a:solidFill>
              <a:srgbClr val="6565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964299" y="3768405"/>
            <a:ext cx="62389" cy="61913"/>
          </a:xfrm>
          <a:custGeom>
            <a:avLst/>
            <a:gdLst/>
            <a:ahLst/>
            <a:cxnLst/>
            <a:rect l="l" t="t" r="r" b="b"/>
            <a:pathLst>
              <a:path w="83184" h="82550">
                <a:moveTo>
                  <a:pt x="0" y="82383"/>
                </a:moveTo>
                <a:lnTo>
                  <a:pt x="26539" y="54764"/>
                </a:lnTo>
                <a:lnTo>
                  <a:pt x="57925" y="24990"/>
                </a:lnTo>
                <a:lnTo>
                  <a:pt x="67943" y="16094"/>
                </a:lnTo>
                <a:lnTo>
                  <a:pt x="76414" y="7851"/>
                </a:lnTo>
                <a:lnTo>
                  <a:pt x="82801" y="0"/>
                </a:lnTo>
              </a:path>
            </a:pathLst>
          </a:custGeom>
          <a:ln w="9143">
            <a:solidFill>
              <a:srgbClr val="6565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997447" y="3768405"/>
            <a:ext cx="62389" cy="61913"/>
          </a:xfrm>
          <a:custGeom>
            <a:avLst/>
            <a:gdLst/>
            <a:ahLst/>
            <a:cxnLst/>
            <a:rect l="l" t="t" r="r" b="b"/>
            <a:pathLst>
              <a:path w="83184" h="82550">
                <a:moveTo>
                  <a:pt x="0" y="82383"/>
                </a:moveTo>
                <a:lnTo>
                  <a:pt x="26539" y="54764"/>
                </a:lnTo>
                <a:lnTo>
                  <a:pt x="57925" y="24990"/>
                </a:lnTo>
                <a:lnTo>
                  <a:pt x="67943" y="16094"/>
                </a:lnTo>
                <a:lnTo>
                  <a:pt x="76414" y="7851"/>
                </a:lnTo>
                <a:lnTo>
                  <a:pt x="82801" y="0"/>
                </a:lnTo>
              </a:path>
            </a:pathLst>
          </a:custGeom>
          <a:ln w="9143">
            <a:solidFill>
              <a:srgbClr val="6565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061455" y="3862713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094602" y="3862713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094602" y="3894717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61455" y="3927864"/>
            <a:ext cx="30956" cy="31909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5935" y="0"/>
                </a:moveTo>
                <a:lnTo>
                  <a:pt x="4527" y="7490"/>
                </a:lnTo>
                <a:lnTo>
                  <a:pt x="0" y="20649"/>
                </a:lnTo>
                <a:lnTo>
                  <a:pt x="690" y="26067"/>
                </a:lnTo>
                <a:lnTo>
                  <a:pt x="8192" y="37467"/>
                </a:lnTo>
                <a:lnTo>
                  <a:pt x="21356" y="41985"/>
                </a:lnTo>
                <a:lnTo>
                  <a:pt x="32060" y="38744"/>
                </a:lnTo>
                <a:lnTo>
                  <a:pt x="39179" y="28811"/>
                </a:lnTo>
                <a:lnTo>
                  <a:pt x="40676" y="11837"/>
                </a:lnTo>
                <a:lnTo>
                  <a:pt x="31683" y="2972"/>
                </a:lnTo>
                <a:lnTo>
                  <a:pt x="15935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900292" y="3991380"/>
            <a:ext cx="97154" cy="65246"/>
          </a:xfrm>
          <a:custGeom>
            <a:avLst/>
            <a:gdLst/>
            <a:ahLst/>
            <a:cxnLst/>
            <a:rect l="l" t="t" r="r" b="b"/>
            <a:pathLst>
              <a:path w="129540" h="86995">
                <a:moveTo>
                  <a:pt x="62321" y="0"/>
                </a:moveTo>
                <a:lnTo>
                  <a:pt x="18157" y="13229"/>
                </a:lnTo>
                <a:lnTo>
                  <a:pt x="0" y="43403"/>
                </a:lnTo>
                <a:lnTo>
                  <a:pt x="486" y="48750"/>
                </a:lnTo>
                <a:lnTo>
                  <a:pt x="35975" y="81690"/>
                </a:lnTo>
                <a:lnTo>
                  <a:pt x="69956" y="86700"/>
                </a:lnTo>
                <a:lnTo>
                  <a:pt x="85959" y="84434"/>
                </a:lnTo>
                <a:lnTo>
                  <a:pt x="121447" y="63292"/>
                </a:lnTo>
                <a:lnTo>
                  <a:pt x="129341" y="39976"/>
                </a:lnTo>
                <a:lnTo>
                  <a:pt x="126001" y="29236"/>
                </a:lnTo>
                <a:lnTo>
                  <a:pt x="95306" y="5374"/>
                </a:lnTo>
                <a:lnTo>
                  <a:pt x="62321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029451" y="3991380"/>
            <a:ext cx="97154" cy="65246"/>
          </a:xfrm>
          <a:custGeom>
            <a:avLst/>
            <a:gdLst/>
            <a:ahLst/>
            <a:cxnLst/>
            <a:rect l="l" t="t" r="r" b="b"/>
            <a:pathLst>
              <a:path w="129540" h="86995">
                <a:moveTo>
                  <a:pt x="62321" y="0"/>
                </a:moveTo>
                <a:lnTo>
                  <a:pt x="18157" y="13229"/>
                </a:lnTo>
                <a:lnTo>
                  <a:pt x="0" y="43403"/>
                </a:lnTo>
                <a:lnTo>
                  <a:pt x="486" y="48750"/>
                </a:lnTo>
                <a:lnTo>
                  <a:pt x="35975" y="81690"/>
                </a:lnTo>
                <a:lnTo>
                  <a:pt x="69956" y="86700"/>
                </a:lnTo>
                <a:lnTo>
                  <a:pt x="85959" y="84434"/>
                </a:lnTo>
                <a:lnTo>
                  <a:pt x="121447" y="63292"/>
                </a:lnTo>
                <a:lnTo>
                  <a:pt x="129341" y="39976"/>
                </a:lnTo>
                <a:lnTo>
                  <a:pt x="126001" y="29236"/>
                </a:lnTo>
                <a:lnTo>
                  <a:pt x="95306" y="5374"/>
                </a:lnTo>
                <a:lnTo>
                  <a:pt x="62321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158610" y="3959409"/>
            <a:ext cx="97154" cy="97154"/>
          </a:xfrm>
          <a:custGeom>
            <a:avLst/>
            <a:gdLst/>
            <a:ahLst/>
            <a:cxnLst/>
            <a:rect l="l" t="t" r="r" b="b"/>
            <a:pathLst>
              <a:path w="129540" h="129539">
                <a:moveTo>
                  <a:pt x="61623" y="0"/>
                </a:moveTo>
                <a:lnTo>
                  <a:pt x="22948" y="15205"/>
                </a:lnTo>
                <a:lnTo>
                  <a:pt x="1610" y="50252"/>
                </a:lnTo>
                <a:lnTo>
                  <a:pt x="0" y="64695"/>
                </a:lnTo>
                <a:lnTo>
                  <a:pt x="662" y="73975"/>
                </a:lnTo>
                <a:lnTo>
                  <a:pt x="18335" y="108950"/>
                </a:lnTo>
                <a:lnTo>
                  <a:pt x="56218" y="127743"/>
                </a:lnTo>
                <a:lnTo>
                  <a:pt x="72444" y="129014"/>
                </a:lnTo>
                <a:lnTo>
                  <a:pt x="85739" y="125955"/>
                </a:lnTo>
                <a:lnTo>
                  <a:pt x="117149" y="101525"/>
                </a:lnTo>
                <a:lnTo>
                  <a:pt x="129296" y="59033"/>
                </a:lnTo>
                <a:lnTo>
                  <a:pt x="126579" y="45320"/>
                </a:lnTo>
                <a:lnTo>
                  <a:pt x="102840" y="12765"/>
                </a:lnTo>
                <a:lnTo>
                  <a:pt x="61623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320915" y="3894537"/>
            <a:ext cx="96679" cy="130016"/>
          </a:xfrm>
          <a:custGeom>
            <a:avLst/>
            <a:gdLst/>
            <a:ahLst/>
            <a:cxnLst/>
            <a:rect l="l" t="t" r="r" b="b"/>
            <a:pathLst>
              <a:path w="128904" h="173354">
                <a:moveTo>
                  <a:pt x="58155" y="0"/>
                </a:moveTo>
                <a:lnTo>
                  <a:pt x="16815" y="27994"/>
                </a:lnTo>
                <a:lnTo>
                  <a:pt x="1157" y="69966"/>
                </a:lnTo>
                <a:lnTo>
                  <a:pt x="0" y="86421"/>
                </a:lnTo>
                <a:lnTo>
                  <a:pt x="715" y="99353"/>
                </a:lnTo>
                <a:lnTo>
                  <a:pt x="14872" y="141121"/>
                </a:lnTo>
                <a:lnTo>
                  <a:pt x="44141" y="167491"/>
                </a:lnTo>
                <a:lnTo>
                  <a:pt x="70083" y="173000"/>
                </a:lnTo>
                <a:lnTo>
                  <a:pt x="80895" y="170529"/>
                </a:lnTo>
                <a:lnTo>
                  <a:pt x="115554" y="137408"/>
                </a:lnTo>
                <a:lnTo>
                  <a:pt x="127997" y="91281"/>
                </a:lnTo>
                <a:lnTo>
                  <a:pt x="128701" y="72443"/>
                </a:lnTo>
                <a:lnTo>
                  <a:pt x="125792" y="57443"/>
                </a:lnTo>
                <a:lnTo>
                  <a:pt x="105873" y="20566"/>
                </a:lnTo>
                <a:lnTo>
                  <a:pt x="71954" y="1301"/>
                </a:lnTo>
                <a:lnTo>
                  <a:pt x="58155" y="0"/>
                </a:lnTo>
                <a:close/>
              </a:path>
            </a:pathLst>
          </a:custGeom>
          <a:solidFill>
            <a:srgbClr val="009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6879531" y="4117129"/>
            <a:ext cx="56007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825" dirty="0">
                <a:solidFill>
                  <a:srgbClr val="3F3F3F"/>
                </a:solidFill>
                <a:latin typeface="Candara"/>
                <a:cs typeface="Candara"/>
              </a:rPr>
              <a:t>PDE3,</a:t>
            </a:r>
            <a:r>
              <a:rPr sz="825" spc="-3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900" b="1" spc="-8" dirty="0">
                <a:solidFill>
                  <a:srgbClr val="D01778"/>
                </a:solidFill>
                <a:latin typeface="Candara"/>
                <a:cs typeface="Candara"/>
              </a:rPr>
              <a:t>P</a:t>
            </a:r>
            <a:r>
              <a:rPr sz="900" b="1" dirty="0">
                <a:solidFill>
                  <a:srgbClr val="D01778"/>
                </a:solidFill>
                <a:latin typeface="Candara"/>
                <a:cs typeface="Candara"/>
              </a:rPr>
              <a:t>D</a:t>
            </a:r>
            <a:r>
              <a:rPr sz="900" b="1" spc="-11" dirty="0">
                <a:solidFill>
                  <a:srgbClr val="D01778"/>
                </a:solidFill>
                <a:latin typeface="Candara"/>
                <a:cs typeface="Candara"/>
              </a:rPr>
              <a:t>E4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699223" y="4648477"/>
            <a:ext cx="921544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spc="-4" dirty="0">
                <a:solidFill>
                  <a:srgbClr val="4698B9"/>
                </a:solidFill>
                <a:latin typeface="Candara"/>
                <a:cs typeface="Candara"/>
              </a:rPr>
              <a:t>CFT</a:t>
            </a:r>
            <a:r>
              <a:rPr sz="1050" b="1" dirty="0">
                <a:solidFill>
                  <a:srgbClr val="4698B9"/>
                </a:solidFill>
                <a:latin typeface="Candara"/>
                <a:cs typeface="Candara"/>
              </a:rPr>
              <a:t>R</a:t>
            </a:r>
            <a:r>
              <a:rPr sz="1050" b="1" spc="-45" dirty="0">
                <a:solidFill>
                  <a:srgbClr val="4698B9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4698B9"/>
                </a:solidFill>
                <a:latin typeface="Candara"/>
                <a:cs typeface="Candara"/>
              </a:rPr>
              <a:t>Ac</a:t>
            </a:r>
            <a:r>
              <a:rPr sz="1050" b="1" spc="-8" dirty="0">
                <a:solidFill>
                  <a:srgbClr val="4698B9"/>
                </a:solidFill>
                <a:latin typeface="Candara"/>
                <a:cs typeface="Candara"/>
              </a:rPr>
              <a:t>t</a:t>
            </a:r>
            <a:r>
              <a:rPr sz="1050" b="1" dirty="0">
                <a:solidFill>
                  <a:srgbClr val="4698B9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4698B9"/>
                </a:solidFill>
                <a:latin typeface="Candara"/>
                <a:cs typeface="Candara"/>
              </a:rPr>
              <a:t>vat</a:t>
            </a:r>
            <a:r>
              <a:rPr sz="1050" b="1" dirty="0">
                <a:solidFill>
                  <a:srgbClr val="4698B9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4698B9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4698B9"/>
                </a:solidFill>
                <a:latin typeface="Candara"/>
                <a:cs typeface="Candara"/>
              </a:rPr>
              <a:t>n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7103174" y="4975480"/>
            <a:ext cx="111919" cy="175259"/>
          </a:xfrm>
          <a:custGeom>
            <a:avLst/>
            <a:gdLst/>
            <a:ahLst/>
            <a:cxnLst/>
            <a:rect l="l" t="t" r="r" b="b"/>
            <a:pathLst>
              <a:path w="149225" h="233679">
                <a:moveTo>
                  <a:pt x="64769" y="190359"/>
                </a:moveTo>
                <a:lnTo>
                  <a:pt x="64769" y="221321"/>
                </a:lnTo>
                <a:lnTo>
                  <a:pt x="74675" y="233208"/>
                </a:lnTo>
                <a:lnTo>
                  <a:pt x="84581" y="221321"/>
                </a:lnTo>
                <a:lnTo>
                  <a:pt x="84581" y="211394"/>
                </a:lnTo>
                <a:lnTo>
                  <a:pt x="67055" y="211394"/>
                </a:lnTo>
                <a:lnTo>
                  <a:pt x="74675" y="202248"/>
                </a:lnTo>
                <a:lnTo>
                  <a:pt x="64769" y="190359"/>
                </a:lnTo>
                <a:close/>
              </a:path>
              <a:path w="149225" h="233679">
                <a:moveTo>
                  <a:pt x="64769" y="221321"/>
                </a:moveTo>
                <a:lnTo>
                  <a:pt x="64769" y="223205"/>
                </a:lnTo>
                <a:lnTo>
                  <a:pt x="69220" y="227636"/>
                </a:lnTo>
                <a:lnTo>
                  <a:pt x="70032" y="227636"/>
                </a:lnTo>
                <a:lnTo>
                  <a:pt x="64769" y="221321"/>
                </a:lnTo>
                <a:close/>
              </a:path>
              <a:path w="149225" h="233679">
                <a:moveTo>
                  <a:pt x="84581" y="221321"/>
                </a:moveTo>
                <a:lnTo>
                  <a:pt x="79319" y="227636"/>
                </a:lnTo>
                <a:lnTo>
                  <a:pt x="80131" y="227636"/>
                </a:lnTo>
                <a:lnTo>
                  <a:pt x="84581" y="223205"/>
                </a:lnTo>
                <a:lnTo>
                  <a:pt x="84581" y="221321"/>
                </a:lnTo>
                <a:close/>
              </a:path>
              <a:path w="149225" h="233679">
                <a:moveTo>
                  <a:pt x="9022" y="130420"/>
                </a:moveTo>
                <a:lnTo>
                  <a:pt x="640" y="137422"/>
                </a:lnTo>
                <a:lnTo>
                  <a:pt x="0" y="143673"/>
                </a:lnTo>
                <a:lnTo>
                  <a:pt x="3566" y="147876"/>
                </a:lnTo>
                <a:lnTo>
                  <a:pt x="64769" y="221321"/>
                </a:lnTo>
                <a:lnTo>
                  <a:pt x="64769" y="190359"/>
                </a:lnTo>
                <a:lnTo>
                  <a:pt x="18806" y="135194"/>
                </a:lnTo>
                <a:lnTo>
                  <a:pt x="15239" y="130993"/>
                </a:lnTo>
                <a:lnTo>
                  <a:pt x="9022" y="130420"/>
                </a:lnTo>
                <a:close/>
              </a:path>
              <a:path w="149225" h="233679">
                <a:moveTo>
                  <a:pt x="140329" y="130420"/>
                </a:moveTo>
                <a:lnTo>
                  <a:pt x="134111" y="130993"/>
                </a:lnTo>
                <a:lnTo>
                  <a:pt x="130545" y="135194"/>
                </a:lnTo>
                <a:lnTo>
                  <a:pt x="84581" y="190359"/>
                </a:lnTo>
                <a:lnTo>
                  <a:pt x="84581" y="221321"/>
                </a:lnTo>
                <a:lnTo>
                  <a:pt x="145785" y="147876"/>
                </a:lnTo>
                <a:lnTo>
                  <a:pt x="149230" y="143673"/>
                </a:lnTo>
                <a:lnTo>
                  <a:pt x="148711" y="137422"/>
                </a:lnTo>
                <a:lnTo>
                  <a:pt x="140329" y="130420"/>
                </a:lnTo>
                <a:close/>
              </a:path>
              <a:path w="149225" h="233679">
                <a:moveTo>
                  <a:pt x="74675" y="202248"/>
                </a:moveTo>
                <a:lnTo>
                  <a:pt x="67055" y="211394"/>
                </a:lnTo>
                <a:lnTo>
                  <a:pt x="82295" y="211394"/>
                </a:lnTo>
                <a:lnTo>
                  <a:pt x="74675" y="202248"/>
                </a:lnTo>
                <a:close/>
              </a:path>
              <a:path w="149225" h="233679">
                <a:moveTo>
                  <a:pt x="84581" y="190359"/>
                </a:moveTo>
                <a:lnTo>
                  <a:pt x="74675" y="202248"/>
                </a:lnTo>
                <a:lnTo>
                  <a:pt x="82295" y="211394"/>
                </a:lnTo>
                <a:lnTo>
                  <a:pt x="84581" y="211394"/>
                </a:lnTo>
                <a:lnTo>
                  <a:pt x="84581" y="190359"/>
                </a:lnTo>
                <a:close/>
              </a:path>
              <a:path w="149225" h="233679">
                <a:moveTo>
                  <a:pt x="80131" y="0"/>
                </a:moveTo>
                <a:lnTo>
                  <a:pt x="69220" y="0"/>
                </a:lnTo>
                <a:lnTo>
                  <a:pt x="64769" y="4440"/>
                </a:lnTo>
                <a:lnTo>
                  <a:pt x="64769" y="190359"/>
                </a:lnTo>
                <a:lnTo>
                  <a:pt x="74675" y="202248"/>
                </a:lnTo>
                <a:lnTo>
                  <a:pt x="84581" y="190359"/>
                </a:lnTo>
                <a:lnTo>
                  <a:pt x="84581" y="4440"/>
                </a:lnTo>
                <a:lnTo>
                  <a:pt x="80131" y="0"/>
                </a:lnTo>
                <a:close/>
              </a:path>
            </a:pathLst>
          </a:custGeom>
          <a:solidFill>
            <a:srgbClr val="D01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976311" y="3504873"/>
            <a:ext cx="2424589" cy="2116931"/>
          </a:xfrm>
          <a:custGeom>
            <a:avLst/>
            <a:gdLst/>
            <a:ahLst/>
            <a:cxnLst/>
            <a:rect l="l" t="t" r="r" b="b"/>
            <a:pathLst>
              <a:path w="3232784" h="2822575">
                <a:moveTo>
                  <a:pt x="0" y="2822447"/>
                </a:moveTo>
                <a:lnTo>
                  <a:pt x="3232403" y="2822447"/>
                </a:lnTo>
                <a:lnTo>
                  <a:pt x="3232403" y="0"/>
                </a:lnTo>
                <a:lnTo>
                  <a:pt x="0" y="0"/>
                </a:lnTo>
                <a:lnTo>
                  <a:pt x="0" y="2822447"/>
                </a:lnTo>
                <a:close/>
              </a:path>
            </a:pathLst>
          </a:custGeom>
          <a:ln w="19811">
            <a:solidFill>
              <a:srgbClr val="C2C2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414588" y="3509582"/>
            <a:ext cx="1489710" cy="2116931"/>
          </a:xfrm>
          <a:custGeom>
            <a:avLst/>
            <a:gdLst/>
            <a:ahLst/>
            <a:cxnLst/>
            <a:rect l="l" t="t" r="r" b="b"/>
            <a:pathLst>
              <a:path w="1986279" h="2822575">
                <a:moveTo>
                  <a:pt x="0" y="2822447"/>
                </a:moveTo>
                <a:lnTo>
                  <a:pt x="1985771" y="2822447"/>
                </a:lnTo>
                <a:lnTo>
                  <a:pt x="1985771" y="0"/>
                </a:lnTo>
                <a:lnTo>
                  <a:pt x="0" y="0"/>
                </a:lnTo>
                <a:lnTo>
                  <a:pt x="0" y="2822447"/>
                </a:lnTo>
                <a:close/>
              </a:path>
            </a:pathLst>
          </a:custGeom>
          <a:ln w="19811">
            <a:solidFill>
              <a:srgbClr val="C2C2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415089" y="3509582"/>
            <a:ext cx="1488281" cy="2116931"/>
          </a:xfrm>
          <a:custGeom>
            <a:avLst/>
            <a:gdLst/>
            <a:ahLst/>
            <a:cxnLst/>
            <a:rect l="l" t="t" r="r" b="b"/>
            <a:pathLst>
              <a:path w="1984375" h="2822575">
                <a:moveTo>
                  <a:pt x="0" y="2822447"/>
                </a:moveTo>
                <a:lnTo>
                  <a:pt x="1984247" y="2822447"/>
                </a:lnTo>
                <a:lnTo>
                  <a:pt x="1984247" y="0"/>
                </a:lnTo>
                <a:lnTo>
                  <a:pt x="0" y="0"/>
                </a:lnTo>
                <a:lnTo>
                  <a:pt x="0" y="2822447"/>
                </a:lnTo>
                <a:close/>
              </a:path>
            </a:pathLst>
          </a:custGeom>
          <a:ln w="19811">
            <a:solidFill>
              <a:srgbClr val="C2C2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679443" y="3327273"/>
            <a:ext cx="962501" cy="392430"/>
          </a:xfrm>
          <a:custGeom>
            <a:avLst/>
            <a:gdLst/>
            <a:ahLst/>
            <a:cxnLst/>
            <a:rect l="l" t="t" r="r" b="b"/>
            <a:pathLst>
              <a:path w="1283335" h="523239">
                <a:moveTo>
                  <a:pt x="0" y="522731"/>
                </a:moveTo>
                <a:lnTo>
                  <a:pt x="1283207" y="522731"/>
                </a:lnTo>
                <a:lnTo>
                  <a:pt x="1283207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4743264" y="3380387"/>
            <a:ext cx="803434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In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f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l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a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m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mat</a:t>
            </a:r>
            <a:r>
              <a:rPr sz="1050" b="1" spc="-4" dirty="0">
                <a:solidFill>
                  <a:srgbClr val="3F3F3F"/>
                </a:solidFill>
                <a:latin typeface="Candara"/>
                <a:cs typeface="Candara"/>
              </a:rPr>
              <a:t>ory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017582" y="3540407"/>
            <a:ext cx="286703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C</a:t>
            </a:r>
            <a:r>
              <a:rPr sz="1050" b="1" spc="-4" dirty="0">
                <a:solidFill>
                  <a:srgbClr val="3F3F3F"/>
                </a:solidFill>
                <a:latin typeface="Candara"/>
                <a:cs typeface="Candara"/>
              </a:rPr>
              <a:t>ells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2626613" y="3327273"/>
            <a:ext cx="1062990" cy="392430"/>
          </a:xfrm>
          <a:custGeom>
            <a:avLst/>
            <a:gdLst/>
            <a:ahLst/>
            <a:cxnLst/>
            <a:rect l="l" t="t" r="r" b="b"/>
            <a:pathLst>
              <a:path w="1417320" h="523239">
                <a:moveTo>
                  <a:pt x="0" y="522731"/>
                </a:moveTo>
                <a:lnTo>
                  <a:pt x="1417319" y="522731"/>
                </a:lnTo>
                <a:lnTo>
                  <a:pt x="1417319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2691386" y="3380388"/>
            <a:ext cx="903446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4319" marR="3810" indent="-255270"/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Airw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a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y</a:t>
            </a:r>
            <a:r>
              <a:rPr sz="1050" b="1" spc="-41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S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m</a:t>
            </a:r>
            <a:r>
              <a:rPr sz="1050" b="1" spc="-4" dirty="0">
                <a:solidFill>
                  <a:srgbClr val="3F3F3F"/>
                </a:solidFill>
                <a:latin typeface="Candara"/>
                <a:cs typeface="Candara"/>
              </a:rPr>
              <a:t>oo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t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h</a:t>
            </a:r>
            <a:r>
              <a:rPr sz="1050" b="1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M</a:t>
            </a:r>
            <a:r>
              <a:rPr sz="1050" b="1" spc="-4" dirty="0">
                <a:solidFill>
                  <a:srgbClr val="3F3F3F"/>
                </a:solidFill>
                <a:latin typeface="Candara"/>
                <a:cs typeface="Candara"/>
              </a:rPr>
              <a:t>uscle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6804279" y="3327273"/>
            <a:ext cx="710089" cy="392430"/>
          </a:xfrm>
          <a:custGeom>
            <a:avLst/>
            <a:gdLst/>
            <a:ahLst/>
            <a:cxnLst/>
            <a:rect l="l" t="t" r="r" b="b"/>
            <a:pathLst>
              <a:path w="946784" h="523239">
                <a:moveTo>
                  <a:pt x="0" y="522731"/>
                </a:moveTo>
                <a:lnTo>
                  <a:pt x="946403" y="522731"/>
                </a:lnTo>
                <a:lnTo>
                  <a:pt x="946403" y="0"/>
                </a:lnTo>
                <a:lnTo>
                  <a:pt x="0" y="0"/>
                </a:lnTo>
                <a:lnTo>
                  <a:pt x="0" y="5227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6866767" y="3380388"/>
            <a:ext cx="554355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9068" marR="3810" indent="-150019"/>
            <a:r>
              <a:rPr sz="1050" b="1" spc="-4" dirty="0">
                <a:solidFill>
                  <a:srgbClr val="3F3F3F"/>
                </a:solidFill>
                <a:latin typeface="Candara"/>
                <a:cs typeface="Candara"/>
              </a:rPr>
              <a:t>Epi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t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he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l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3F3F3F"/>
                </a:solidFill>
                <a:latin typeface="Candara"/>
                <a:cs typeface="Candara"/>
              </a:rPr>
              <a:t>a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l</a:t>
            </a:r>
            <a:r>
              <a:rPr sz="1050" b="1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3F3F3F"/>
                </a:solidFill>
                <a:latin typeface="Candara"/>
                <a:cs typeface="Candara"/>
              </a:rPr>
              <a:t>C</a:t>
            </a:r>
            <a:r>
              <a:rPr sz="1050" b="1" spc="-4" dirty="0">
                <a:solidFill>
                  <a:srgbClr val="3F3F3F"/>
                </a:solidFill>
                <a:latin typeface="Candara"/>
                <a:cs typeface="Candara"/>
              </a:rPr>
              <a:t>ells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2608325" y="1776223"/>
            <a:ext cx="1617345" cy="281464"/>
          </a:xfrm>
          <a:custGeom>
            <a:avLst/>
            <a:gdLst/>
            <a:ahLst/>
            <a:cxnLst/>
            <a:rect l="l" t="t" r="r" b="b"/>
            <a:pathLst>
              <a:path w="2156460" h="375284">
                <a:moveTo>
                  <a:pt x="0" y="374903"/>
                </a:moveTo>
                <a:lnTo>
                  <a:pt x="2156459" y="374903"/>
                </a:lnTo>
                <a:lnTo>
                  <a:pt x="2156459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2948371" y="1851337"/>
            <a:ext cx="939641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Br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c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h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d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l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at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o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n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5600700" y="1776223"/>
            <a:ext cx="1617345" cy="281464"/>
          </a:xfrm>
          <a:custGeom>
            <a:avLst/>
            <a:gdLst/>
            <a:ahLst/>
            <a:cxnLst/>
            <a:rect l="l" t="t" r="r" b="b"/>
            <a:pathLst>
              <a:path w="2156459" h="375284">
                <a:moveTo>
                  <a:pt x="0" y="374903"/>
                </a:moveTo>
                <a:lnTo>
                  <a:pt x="2156459" y="374903"/>
                </a:lnTo>
                <a:lnTo>
                  <a:pt x="2156459" y="0"/>
                </a:lnTo>
                <a:lnTo>
                  <a:pt x="0" y="0"/>
                </a:lnTo>
                <a:lnTo>
                  <a:pt x="0" y="374903"/>
                </a:lnTo>
                <a:close/>
              </a:path>
            </a:pathLst>
          </a:custGeom>
          <a:solidFill>
            <a:srgbClr val="3572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5872167" y="1851337"/>
            <a:ext cx="1075849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An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t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i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-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In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f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l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a</a:t>
            </a:r>
            <a:r>
              <a:rPr sz="1050" b="1" dirty="0">
                <a:solidFill>
                  <a:srgbClr val="FFFFFF"/>
                </a:solidFill>
                <a:latin typeface="Candara"/>
                <a:cs typeface="Candara"/>
              </a:rPr>
              <a:t>m</a:t>
            </a:r>
            <a:r>
              <a:rPr sz="1050" b="1" spc="-8" dirty="0">
                <a:solidFill>
                  <a:srgbClr val="FFFFFF"/>
                </a:solidFill>
                <a:latin typeface="Candara"/>
                <a:cs typeface="Candara"/>
              </a:rPr>
              <a:t>mat</a:t>
            </a:r>
            <a:r>
              <a:rPr sz="1050" b="1" spc="-4" dirty="0">
                <a:solidFill>
                  <a:srgbClr val="FFFFFF"/>
                </a:solidFill>
                <a:latin typeface="Candara"/>
                <a:cs typeface="Candara"/>
              </a:rPr>
              <a:t>ory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5658421" y="2172272"/>
            <a:ext cx="742950" cy="114300"/>
          </a:xfrm>
          <a:custGeom>
            <a:avLst/>
            <a:gdLst/>
            <a:ahLst/>
            <a:cxnLst/>
            <a:rect l="l" t="t" r="r" b="b"/>
            <a:pathLst>
              <a:path w="990600" h="152400">
                <a:moveTo>
                  <a:pt x="0" y="152399"/>
                </a:moveTo>
                <a:lnTo>
                  <a:pt x="0" y="0"/>
                </a:lnTo>
                <a:lnTo>
                  <a:pt x="990599" y="0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401371" y="2172272"/>
            <a:ext cx="742950" cy="114300"/>
          </a:xfrm>
          <a:custGeom>
            <a:avLst/>
            <a:gdLst/>
            <a:ahLst/>
            <a:cxnLst/>
            <a:rect l="l" t="t" r="r" b="b"/>
            <a:pathLst>
              <a:path w="990600" h="152400">
                <a:moveTo>
                  <a:pt x="990599" y="152399"/>
                </a:moveTo>
                <a:lnTo>
                  <a:pt x="990599" y="0"/>
                </a:lnTo>
                <a:lnTo>
                  <a:pt x="0" y="0"/>
                </a:lnTo>
              </a:path>
            </a:pathLst>
          </a:custGeom>
          <a:ln w="19811">
            <a:solidFill>
              <a:srgbClr val="727272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144071" y="3054668"/>
            <a:ext cx="0" cy="260985"/>
          </a:xfrm>
          <a:custGeom>
            <a:avLst/>
            <a:gdLst/>
            <a:ahLst/>
            <a:cxnLst/>
            <a:rect l="l" t="t" r="r" b="b"/>
            <a:pathLst>
              <a:path h="347979">
                <a:moveTo>
                  <a:pt x="0" y="0"/>
                </a:moveTo>
                <a:lnTo>
                  <a:pt x="0" y="347471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172271" y="2172272"/>
            <a:ext cx="1257300" cy="114300"/>
          </a:xfrm>
          <a:custGeom>
            <a:avLst/>
            <a:gdLst/>
            <a:ahLst/>
            <a:cxnLst/>
            <a:rect l="l" t="t" r="r" b="b"/>
            <a:pathLst>
              <a:path w="1676400" h="152400">
                <a:moveTo>
                  <a:pt x="0" y="152399"/>
                </a:moveTo>
                <a:lnTo>
                  <a:pt x="0" y="0"/>
                </a:lnTo>
                <a:lnTo>
                  <a:pt x="1676399" y="0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429571" y="2172272"/>
            <a:ext cx="742950" cy="114300"/>
          </a:xfrm>
          <a:custGeom>
            <a:avLst/>
            <a:gdLst/>
            <a:ahLst/>
            <a:cxnLst/>
            <a:rect l="l" t="t" r="r" b="b"/>
            <a:pathLst>
              <a:path w="990600" h="152400">
                <a:moveTo>
                  <a:pt x="990599" y="152399"/>
                </a:moveTo>
                <a:lnTo>
                  <a:pt x="990599" y="0"/>
                </a:lnTo>
                <a:lnTo>
                  <a:pt x="0" y="0"/>
                </a:lnTo>
              </a:path>
            </a:pathLst>
          </a:custGeom>
          <a:ln w="19811">
            <a:solidFill>
              <a:srgbClr val="727272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086671" y="2172272"/>
            <a:ext cx="0" cy="1143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399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143821" y="3143822"/>
            <a:ext cx="4000500" cy="171450"/>
          </a:xfrm>
          <a:custGeom>
            <a:avLst/>
            <a:gdLst/>
            <a:ahLst/>
            <a:cxnLst/>
            <a:rect l="l" t="t" r="r" b="b"/>
            <a:pathLst>
              <a:path w="5334000" h="228600">
                <a:moveTo>
                  <a:pt x="5333999" y="228599"/>
                </a:moveTo>
                <a:lnTo>
                  <a:pt x="5333999" y="0"/>
                </a:lnTo>
                <a:lnTo>
                  <a:pt x="0" y="0"/>
                </a:lnTo>
                <a:lnTo>
                  <a:pt x="0" y="228599"/>
                </a:lnTo>
              </a:path>
            </a:pathLst>
          </a:custGeom>
          <a:ln w="19811">
            <a:solidFill>
              <a:srgbClr val="72727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44271" y="2286572"/>
            <a:ext cx="800100" cy="211455"/>
          </a:xfrm>
          <a:custGeom>
            <a:avLst/>
            <a:gdLst/>
            <a:ahLst/>
            <a:cxnLst/>
            <a:rect l="l" t="t" r="r" b="b"/>
            <a:pathLst>
              <a:path w="1066800" h="281939">
                <a:moveTo>
                  <a:pt x="0" y="281939"/>
                </a:moveTo>
                <a:lnTo>
                  <a:pt x="1066799" y="281939"/>
                </a:lnTo>
                <a:lnTo>
                  <a:pt x="1066799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744271" y="2286572"/>
            <a:ext cx="800100" cy="211455"/>
          </a:xfrm>
          <a:custGeom>
            <a:avLst/>
            <a:gdLst/>
            <a:ahLst/>
            <a:cxnLst/>
            <a:rect l="l" t="t" r="r" b="b"/>
            <a:pathLst>
              <a:path w="1066800" h="281939">
                <a:moveTo>
                  <a:pt x="0" y="281939"/>
                </a:moveTo>
                <a:lnTo>
                  <a:pt x="1066799" y="281939"/>
                </a:lnTo>
                <a:lnTo>
                  <a:pt x="1066799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ln w="28955">
            <a:solidFill>
              <a:srgbClr val="D017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/>
          <p:nvPr/>
        </p:nvSpPr>
        <p:spPr>
          <a:xfrm>
            <a:off x="6983545" y="2326064"/>
            <a:ext cx="321469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P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D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E4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5258371" y="2286572"/>
            <a:ext cx="800100" cy="2286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799"/>
                </a:moveTo>
                <a:lnTo>
                  <a:pt x="1066799" y="304799"/>
                </a:lnTo>
                <a:lnTo>
                  <a:pt x="1066799" y="0"/>
                </a:lnTo>
                <a:lnTo>
                  <a:pt x="0" y="0"/>
                </a:lnTo>
                <a:lnTo>
                  <a:pt x="0" y="304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258371" y="2286572"/>
            <a:ext cx="800100" cy="2286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799"/>
                </a:moveTo>
                <a:lnTo>
                  <a:pt x="1066799" y="304799"/>
                </a:lnTo>
                <a:lnTo>
                  <a:pt x="1066799" y="0"/>
                </a:lnTo>
                <a:lnTo>
                  <a:pt x="0" y="0"/>
                </a:lnTo>
                <a:lnTo>
                  <a:pt x="0" y="304799"/>
                </a:lnTo>
                <a:close/>
              </a:path>
            </a:pathLst>
          </a:custGeom>
          <a:ln w="19811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5572414" y="2343859"/>
            <a:ext cx="17240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dirty="0">
                <a:solidFill>
                  <a:srgbClr val="525252"/>
                </a:solidFill>
                <a:latin typeface="Candara"/>
                <a:cs typeface="Candara"/>
              </a:rPr>
              <a:t>I</a:t>
            </a:r>
            <a:r>
              <a:rPr sz="900" spc="-4" dirty="0">
                <a:solidFill>
                  <a:srgbClr val="525252"/>
                </a:solidFill>
                <a:latin typeface="Candara"/>
                <a:cs typeface="Candara"/>
              </a:rPr>
              <a:t>CS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1772221" y="2286572"/>
            <a:ext cx="800100" cy="2286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799"/>
                </a:moveTo>
                <a:lnTo>
                  <a:pt x="1066799" y="304799"/>
                </a:lnTo>
                <a:lnTo>
                  <a:pt x="1066799" y="0"/>
                </a:lnTo>
                <a:lnTo>
                  <a:pt x="0" y="0"/>
                </a:lnTo>
                <a:lnTo>
                  <a:pt x="0" y="304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772221" y="2286572"/>
            <a:ext cx="800100" cy="2286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799"/>
                </a:moveTo>
                <a:lnTo>
                  <a:pt x="1066799" y="304799"/>
                </a:lnTo>
                <a:lnTo>
                  <a:pt x="1066799" y="0"/>
                </a:lnTo>
                <a:lnTo>
                  <a:pt x="0" y="0"/>
                </a:lnTo>
                <a:lnTo>
                  <a:pt x="0" y="304799"/>
                </a:lnTo>
                <a:close/>
              </a:path>
            </a:pathLst>
          </a:custGeom>
          <a:ln w="19811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 txBox="1"/>
          <p:nvPr/>
        </p:nvSpPr>
        <p:spPr>
          <a:xfrm>
            <a:off x="1827510" y="2343859"/>
            <a:ext cx="68818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4" dirty="0">
                <a:solidFill>
                  <a:srgbClr val="525252"/>
                </a:solidFill>
                <a:latin typeface="Candara"/>
                <a:cs typeface="Candara"/>
              </a:rPr>
              <a:t>S</a:t>
            </a:r>
            <a:r>
              <a:rPr sz="900" dirty="0">
                <a:solidFill>
                  <a:srgbClr val="525252"/>
                </a:solidFill>
                <a:latin typeface="Candara"/>
                <a:cs typeface="Candara"/>
              </a:rPr>
              <a:t>A</a:t>
            </a:r>
            <a:r>
              <a:rPr sz="900" spc="-15" dirty="0">
                <a:solidFill>
                  <a:srgbClr val="525252"/>
                </a:solidFill>
                <a:latin typeface="Candara"/>
                <a:cs typeface="Candara"/>
              </a:rPr>
              <a:t>M</a:t>
            </a:r>
            <a:r>
              <a:rPr sz="900" dirty="0">
                <a:solidFill>
                  <a:srgbClr val="525252"/>
                </a:solidFill>
                <a:latin typeface="Candara"/>
                <a:cs typeface="Candara"/>
              </a:rPr>
              <a:t>A</a:t>
            </a:r>
            <a:r>
              <a:rPr sz="900" spc="-34" dirty="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sz="900" spc="-4" dirty="0">
                <a:solidFill>
                  <a:srgbClr val="525252"/>
                </a:solidFill>
                <a:latin typeface="Candara"/>
                <a:cs typeface="Candara"/>
              </a:rPr>
              <a:t>|</a:t>
            </a:r>
            <a:r>
              <a:rPr sz="900" spc="-30" dirty="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sz="900" spc="-8" dirty="0">
                <a:solidFill>
                  <a:srgbClr val="525252"/>
                </a:solidFill>
                <a:latin typeface="Candara"/>
                <a:cs typeface="Candara"/>
              </a:rPr>
              <a:t>LA</a:t>
            </a:r>
            <a:r>
              <a:rPr sz="900" spc="-15" dirty="0">
                <a:solidFill>
                  <a:srgbClr val="525252"/>
                </a:solidFill>
                <a:latin typeface="Candara"/>
                <a:cs typeface="Candara"/>
              </a:rPr>
              <a:t>M</a:t>
            </a:r>
            <a:r>
              <a:rPr sz="900" dirty="0">
                <a:solidFill>
                  <a:srgbClr val="525252"/>
                </a:solidFill>
                <a:latin typeface="Candara"/>
                <a:cs typeface="Candara"/>
              </a:rPr>
              <a:t>A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2686621" y="2286572"/>
            <a:ext cx="800100" cy="2286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799"/>
                </a:moveTo>
                <a:lnTo>
                  <a:pt x="1066799" y="304799"/>
                </a:lnTo>
                <a:lnTo>
                  <a:pt x="1066799" y="0"/>
                </a:lnTo>
                <a:lnTo>
                  <a:pt x="0" y="0"/>
                </a:lnTo>
                <a:lnTo>
                  <a:pt x="0" y="304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686621" y="2286572"/>
            <a:ext cx="800100" cy="2286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799"/>
                </a:moveTo>
                <a:lnTo>
                  <a:pt x="1066799" y="304799"/>
                </a:lnTo>
                <a:lnTo>
                  <a:pt x="1066799" y="0"/>
                </a:lnTo>
                <a:lnTo>
                  <a:pt x="0" y="0"/>
                </a:lnTo>
                <a:lnTo>
                  <a:pt x="0" y="304799"/>
                </a:lnTo>
                <a:close/>
              </a:path>
            </a:pathLst>
          </a:custGeom>
          <a:ln w="19811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 txBox="1"/>
          <p:nvPr/>
        </p:nvSpPr>
        <p:spPr>
          <a:xfrm>
            <a:off x="2771585" y="2343859"/>
            <a:ext cx="62769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4" dirty="0">
                <a:solidFill>
                  <a:srgbClr val="525252"/>
                </a:solidFill>
                <a:latin typeface="Candara"/>
                <a:cs typeface="Candara"/>
              </a:rPr>
              <a:t>S</a:t>
            </a:r>
            <a:r>
              <a:rPr sz="900" dirty="0">
                <a:solidFill>
                  <a:srgbClr val="525252"/>
                </a:solidFill>
                <a:latin typeface="Candara"/>
                <a:cs typeface="Candara"/>
              </a:rPr>
              <a:t>A</a:t>
            </a:r>
            <a:r>
              <a:rPr sz="900" spc="-8" dirty="0">
                <a:solidFill>
                  <a:srgbClr val="525252"/>
                </a:solidFill>
                <a:latin typeface="Candara"/>
                <a:cs typeface="Candara"/>
              </a:rPr>
              <a:t>B</a:t>
            </a:r>
            <a:r>
              <a:rPr sz="900" dirty="0">
                <a:solidFill>
                  <a:srgbClr val="525252"/>
                </a:solidFill>
                <a:latin typeface="Candara"/>
                <a:cs typeface="Candara"/>
              </a:rPr>
              <a:t>A</a:t>
            </a:r>
            <a:r>
              <a:rPr sz="900" spc="-45" dirty="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sz="900" spc="-4" dirty="0">
                <a:solidFill>
                  <a:srgbClr val="525252"/>
                </a:solidFill>
                <a:latin typeface="Candara"/>
                <a:cs typeface="Candara"/>
              </a:rPr>
              <a:t>|</a:t>
            </a:r>
            <a:r>
              <a:rPr sz="900" spc="-30" dirty="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sz="900" spc="-8" dirty="0">
                <a:solidFill>
                  <a:srgbClr val="525252"/>
                </a:solidFill>
                <a:latin typeface="Candara"/>
                <a:cs typeface="Candara"/>
              </a:rPr>
              <a:t>LAB</a:t>
            </a:r>
            <a:r>
              <a:rPr sz="900" dirty="0">
                <a:solidFill>
                  <a:srgbClr val="525252"/>
                </a:solidFill>
                <a:latin typeface="Candara"/>
                <a:cs typeface="Candara"/>
              </a:rPr>
              <a:t>A</a:t>
            </a:r>
            <a:endParaRPr sz="900">
              <a:latin typeface="Candara"/>
              <a:cs typeface="Candara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3772471" y="2286572"/>
            <a:ext cx="800100" cy="2286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799"/>
                </a:moveTo>
                <a:lnTo>
                  <a:pt x="1066799" y="304799"/>
                </a:lnTo>
                <a:lnTo>
                  <a:pt x="1066799" y="0"/>
                </a:lnTo>
                <a:lnTo>
                  <a:pt x="0" y="0"/>
                </a:lnTo>
                <a:lnTo>
                  <a:pt x="0" y="304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772471" y="2286572"/>
            <a:ext cx="800100" cy="2286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799"/>
                </a:moveTo>
                <a:lnTo>
                  <a:pt x="1066799" y="304799"/>
                </a:lnTo>
                <a:lnTo>
                  <a:pt x="1066799" y="0"/>
                </a:lnTo>
                <a:lnTo>
                  <a:pt x="0" y="0"/>
                </a:lnTo>
                <a:lnTo>
                  <a:pt x="0" y="304799"/>
                </a:lnTo>
                <a:close/>
              </a:path>
            </a:pathLst>
          </a:custGeom>
          <a:ln w="28955">
            <a:solidFill>
              <a:srgbClr val="D017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 txBox="1"/>
          <p:nvPr/>
        </p:nvSpPr>
        <p:spPr>
          <a:xfrm>
            <a:off x="4015934" y="2334827"/>
            <a:ext cx="31289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P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D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E3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4401121" y="2712910"/>
            <a:ext cx="1485900" cy="341948"/>
          </a:xfrm>
          <a:custGeom>
            <a:avLst/>
            <a:gdLst/>
            <a:ahLst/>
            <a:cxnLst/>
            <a:rect l="l" t="t" r="r" b="b"/>
            <a:pathLst>
              <a:path w="1981200" h="455930">
                <a:moveTo>
                  <a:pt x="0" y="455675"/>
                </a:moveTo>
                <a:lnTo>
                  <a:pt x="1981199" y="455675"/>
                </a:lnTo>
                <a:lnTo>
                  <a:pt x="1981199" y="0"/>
                </a:lnTo>
                <a:lnTo>
                  <a:pt x="0" y="0"/>
                </a:lnTo>
                <a:lnTo>
                  <a:pt x="0" y="455675"/>
                </a:lnTo>
                <a:close/>
              </a:path>
            </a:pathLst>
          </a:custGeom>
          <a:ln w="28955">
            <a:solidFill>
              <a:srgbClr val="D017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 txBox="1"/>
          <p:nvPr/>
        </p:nvSpPr>
        <p:spPr>
          <a:xfrm>
            <a:off x="4519999" y="2741449"/>
            <a:ext cx="124872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29"/>
              </a:lnSpc>
            </a:pP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RPL</a:t>
            </a:r>
            <a:r>
              <a:rPr sz="1050" b="1" spc="-4" dirty="0">
                <a:solidFill>
                  <a:srgbClr val="D01778"/>
                </a:solidFill>
                <a:latin typeface="Candara"/>
                <a:cs typeface="Candara"/>
              </a:rPr>
              <a:t>5</a:t>
            </a:r>
            <a:r>
              <a:rPr sz="1050" b="1" spc="-8" dirty="0">
                <a:solidFill>
                  <a:srgbClr val="D01778"/>
                </a:solidFill>
                <a:latin typeface="Candara"/>
                <a:cs typeface="Candara"/>
              </a:rPr>
              <a:t>5</a:t>
            </a:r>
            <a:r>
              <a:rPr sz="1050" b="1" dirty="0">
                <a:solidFill>
                  <a:srgbClr val="D01778"/>
                </a:solidFill>
                <a:latin typeface="Candara"/>
                <a:cs typeface="Candara"/>
              </a:rPr>
              <a:t>4</a:t>
            </a:r>
            <a:endParaRPr sz="1050">
              <a:latin typeface="Candara"/>
              <a:cs typeface="Candara"/>
            </a:endParaRPr>
          </a:p>
          <a:p>
            <a:pPr algn="ctr">
              <a:lnSpc>
                <a:spcPts val="1229"/>
              </a:lnSpc>
            </a:pPr>
            <a:r>
              <a:rPr sz="1050" dirty="0">
                <a:solidFill>
                  <a:srgbClr val="D01778"/>
                </a:solidFill>
                <a:latin typeface="Candara"/>
                <a:cs typeface="Candara"/>
              </a:rPr>
              <a:t>Du</a:t>
            </a:r>
            <a:r>
              <a:rPr sz="1050" spc="-4" dirty="0">
                <a:solidFill>
                  <a:srgbClr val="D01778"/>
                </a:solidFill>
                <a:latin typeface="Candara"/>
                <a:cs typeface="Candara"/>
              </a:rPr>
              <a:t>a</a:t>
            </a:r>
            <a:r>
              <a:rPr sz="1050" dirty="0">
                <a:solidFill>
                  <a:srgbClr val="D01778"/>
                </a:solidFill>
                <a:latin typeface="Candara"/>
                <a:cs typeface="Candara"/>
              </a:rPr>
              <a:t>l</a:t>
            </a:r>
            <a:r>
              <a:rPr sz="1050" spc="-8" dirty="0">
                <a:solidFill>
                  <a:srgbClr val="D01778"/>
                </a:solidFill>
                <a:latin typeface="Candara"/>
                <a:cs typeface="Candara"/>
              </a:rPr>
              <a:t>-</a:t>
            </a:r>
            <a:r>
              <a:rPr sz="1050" spc="-4" dirty="0">
                <a:solidFill>
                  <a:srgbClr val="D01778"/>
                </a:solidFill>
                <a:latin typeface="Candara"/>
                <a:cs typeface="Candara"/>
              </a:rPr>
              <a:t>enzy</a:t>
            </a:r>
            <a:r>
              <a:rPr sz="1050" dirty="0">
                <a:solidFill>
                  <a:srgbClr val="D01778"/>
                </a:solidFill>
                <a:latin typeface="Candara"/>
                <a:cs typeface="Candara"/>
              </a:rPr>
              <a:t>me</a:t>
            </a:r>
            <a:r>
              <a:rPr sz="1050" spc="-49" dirty="0">
                <a:solidFill>
                  <a:srgbClr val="D01778"/>
                </a:solidFill>
                <a:latin typeface="Times New Roman"/>
                <a:cs typeface="Times New Roman"/>
              </a:rPr>
              <a:t> </a:t>
            </a:r>
            <a:r>
              <a:rPr sz="1050" spc="-8" dirty="0">
                <a:solidFill>
                  <a:srgbClr val="D01778"/>
                </a:solidFill>
                <a:latin typeface="Candara"/>
                <a:cs typeface="Candara"/>
              </a:rPr>
              <a:t>i</a:t>
            </a:r>
            <a:r>
              <a:rPr sz="1050" spc="-4" dirty="0">
                <a:solidFill>
                  <a:srgbClr val="D01778"/>
                </a:solidFill>
                <a:latin typeface="Candara"/>
                <a:cs typeface="Candara"/>
              </a:rPr>
              <a:t>nh</a:t>
            </a:r>
            <a:r>
              <a:rPr sz="1050" spc="-8" dirty="0">
                <a:solidFill>
                  <a:srgbClr val="D01778"/>
                </a:solidFill>
                <a:latin typeface="Candara"/>
                <a:cs typeface="Candara"/>
              </a:rPr>
              <a:t>i</a:t>
            </a:r>
            <a:r>
              <a:rPr sz="1050" dirty="0">
                <a:solidFill>
                  <a:srgbClr val="D01778"/>
                </a:solidFill>
                <a:latin typeface="Candara"/>
                <a:cs typeface="Candara"/>
              </a:rPr>
              <a:t>b</a:t>
            </a:r>
            <a:r>
              <a:rPr sz="1050" spc="-8" dirty="0">
                <a:solidFill>
                  <a:srgbClr val="D01778"/>
                </a:solidFill>
                <a:latin typeface="Candara"/>
                <a:cs typeface="Candara"/>
              </a:rPr>
              <a:t>i</a:t>
            </a:r>
            <a:r>
              <a:rPr sz="1050" dirty="0">
                <a:solidFill>
                  <a:srgbClr val="D01778"/>
                </a:solidFill>
                <a:latin typeface="Candara"/>
                <a:cs typeface="Candara"/>
              </a:rPr>
              <a:t>t</a:t>
            </a:r>
            <a:r>
              <a:rPr sz="1050" spc="-4" dirty="0">
                <a:solidFill>
                  <a:srgbClr val="D01778"/>
                </a:solidFill>
                <a:latin typeface="Candara"/>
                <a:cs typeface="Candara"/>
              </a:rPr>
              <a:t>o</a:t>
            </a:r>
            <a:r>
              <a:rPr sz="1050" dirty="0">
                <a:solidFill>
                  <a:srgbClr val="D01778"/>
                </a:solidFill>
                <a:latin typeface="Candara"/>
                <a:cs typeface="Candara"/>
              </a:rPr>
              <a:t>r</a:t>
            </a:r>
            <a:endParaRPr sz="1050">
              <a:latin typeface="Candara"/>
              <a:cs typeface="Candara"/>
            </a:endParaRPr>
          </a:p>
        </p:txBody>
      </p:sp>
      <p:sp>
        <p:nvSpPr>
          <p:cNvPr id="136" name="object 136"/>
          <p:cNvSpPr txBox="1">
            <a:spLocks noGrp="1"/>
          </p:cNvSpPr>
          <p:nvPr>
            <p:ph type="sldNum" sz="quarter" idx="7"/>
          </p:nvPr>
        </p:nvSpPr>
        <p:spPr>
          <a:xfrm>
            <a:off x="7600950" y="5692187"/>
            <a:ext cx="2057400" cy="138499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66675"/>
            <a:fld id="{81D60167-4931-47E6-BA6A-407CBD079E47}" type="slidenum">
              <a:rPr dirty="0"/>
              <a:pPr marL="66675"/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6539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1F7693-CCD5-4BC8-AAB8-865C61279883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343903" y="1832318"/>
          <a:ext cx="6592497" cy="3392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 err="1"/>
                        <a:t>Pumafentrine</a:t>
                      </a:r>
                      <a:endParaRPr lang="en-GB" sz="13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 err="1"/>
                        <a:t>Zardaverine</a:t>
                      </a:r>
                      <a:endParaRPr lang="en-GB" sz="13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/>
                        <a:t>Ben(z)</a:t>
                      </a:r>
                      <a:r>
                        <a:rPr lang="en-GB" sz="1300" dirty="0" err="1"/>
                        <a:t>afentrine</a:t>
                      </a:r>
                      <a:endParaRPr lang="en-GB" sz="13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 err="1"/>
                        <a:t>Tolafentrine</a:t>
                      </a:r>
                      <a:endParaRPr lang="en-GB" sz="13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2221"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rgbClr val="000000"/>
                          </a:solidFill>
                        </a:rPr>
                        <a:t>Structure</a:t>
                      </a:r>
                    </a:p>
                    <a:p>
                      <a:endParaRPr lang="en-GB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992"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IC50 PDE3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28nM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110nM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1.74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M  (platelet)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800" dirty="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992"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IC50 PDE4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7nM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210nM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1.76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M (neutrophil)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800" dirty="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951">
                <a:tc>
                  <a:txBody>
                    <a:bodyPr/>
                    <a:lstStyle/>
                    <a:p>
                      <a:endParaRPr lang="en-GB" sz="800" dirty="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oral</a:t>
                      </a:r>
                    </a:p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Ph2 for asthma</a:t>
                      </a:r>
                    </a:p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Safety and tolerability expectations met in Phase 1 study</a:t>
                      </a:r>
                    </a:p>
                    <a:p>
                      <a:pPr marL="179388" marR="0" indent="-1793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Anti-inflammatory effect as  TNF-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  <a:latin typeface="Symbol" pitchFamily="18" charset="2"/>
                        </a:rPr>
                        <a:t>a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 reduction (whole blood ex vivo)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inhaled</a:t>
                      </a:r>
                    </a:p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Ph2 for asthma </a:t>
                      </a:r>
                    </a:p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Modest &amp;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short lived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GB" sz="800" baseline="0" dirty="0" err="1">
                          <a:solidFill>
                            <a:srgbClr val="000000"/>
                          </a:solidFill>
                        </a:rPr>
                        <a:t>bronchodilation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(inhalation)</a:t>
                      </a:r>
                    </a:p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Nausea and vomiting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Inhaled, </a:t>
                      </a:r>
                      <a:r>
                        <a:rPr lang="en-GB" sz="800" dirty="0" err="1">
                          <a:solidFill>
                            <a:srgbClr val="000000"/>
                          </a:solidFill>
                        </a:rPr>
                        <a:t>i.v.</a:t>
                      </a:r>
                      <a:endParaRPr lang="en-GB" sz="800" dirty="0">
                        <a:solidFill>
                          <a:srgbClr val="000000"/>
                        </a:solidFill>
                      </a:endParaRPr>
                    </a:p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Dose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dependent </a:t>
                      </a:r>
                      <a:r>
                        <a:rPr lang="en-GB" sz="800" dirty="0" err="1">
                          <a:solidFill>
                            <a:srgbClr val="000000"/>
                          </a:solidFill>
                        </a:rPr>
                        <a:t>bronchodilation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 (inhaled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and iv) </a:t>
                      </a: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in HV at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doses that had no effect on blood pressure or heart rate</a:t>
                      </a:r>
                      <a:endParaRPr lang="en-GB" sz="800" dirty="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93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Ph1 for pulmonary hypertension/asthma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726"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Reason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for discontinuation</a:t>
                      </a:r>
                      <a:endParaRPr lang="en-GB" sz="800" dirty="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Active metabolite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(discontinued Nov 2002)</a:t>
                      </a:r>
                      <a:endParaRPr lang="en-GB" sz="800" dirty="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Duration of action?</a:t>
                      </a:r>
                    </a:p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GI Side effects?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Duration</a:t>
                      </a:r>
                      <a:r>
                        <a:rPr lang="en-GB" sz="800" baseline="0" dirty="0">
                          <a:solidFill>
                            <a:srgbClr val="000000"/>
                          </a:solidFill>
                        </a:rPr>
                        <a:t> of action?</a:t>
                      </a:r>
                      <a:endParaRPr lang="en-GB" sz="800" dirty="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000000"/>
                          </a:solidFill>
                        </a:rPr>
                        <a:t>Unknown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800" y="2098865"/>
            <a:ext cx="1296144" cy="124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234" y="2098865"/>
            <a:ext cx="1296144" cy="124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962" y="2098865"/>
            <a:ext cx="1350150" cy="124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130" y="2098865"/>
            <a:ext cx="1242138" cy="124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881384" y="1026918"/>
            <a:ext cx="5911114" cy="530906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r>
              <a:rPr lang="en-GB" sz="1500" dirty="0">
                <a:solidFill>
                  <a:srgbClr val="000000"/>
                </a:solidFill>
              </a:rPr>
              <a:t>Earlier attempts to develop PDE3/4 inhibitors for respiratory disease </a:t>
            </a:r>
          </a:p>
          <a:p>
            <a:r>
              <a:rPr lang="en-GB" sz="1500" dirty="0">
                <a:solidFill>
                  <a:srgbClr val="000000"/>
                </a:solidFill>
              </a:rPr>
              <a:t>failed because of side-effects and short-duration of action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486150" y="5543551"/>
            <a:ext cx="2171700" cy="342900"/>
          </a:xfrm>
        </p:spPr>
        <p:txBody>
          <a:bodyPr/>
          <a:lstStyle/>
          <a:p>
            <a:pPr>
              <a:defRPr/>
            </a:pPr>
            <a:endParaRPr lang="en-US" dirty="0">
              <a:solidFill>
                <a:srgbClr val="72727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97165" y="5366884"/>
            <a:ext cx="4369411" cy="198744"/>
          </a:xfrm>
          <a:prstGeom prst="rect">
            <a:avLst/>
          </a:prstGeom>
          <a:noFill/>
        </p:spPr>
        <p:txBody>
          <a:bodyPr wrap="none" lIns="48233" tIns="24116" rIns="48233" bIns="24116" rtlCol="0">
            <a:spAutoFit/>
          </a:bodyPr>
          <a:lstStyle/>
          <a:p>
            <a:r>
              <a:rPr lang="en-GB" sz="975" dirty="0">
                <a:solidFill>
                  <a:srgbClr val="000000"/>
                </a:solidFill>
              </a:rPr>
              <a:t>Currently no approved PDE3 or dual PDE3/4 inhibitors for respiratory disease</a:t>
            </a:r>
          </a:p>
        </p:txBody>
      </p:sp>
    </p:spTree>
    <p:extLst>
      <p:ext uri="{BB962C8B-B14F-4D97-AF65-F5344CB8AC3E}">
        <p14:creationId xmlns:p14="http://schemas.microsoft.com/office/powerpoint/2010/main" val="1532610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C5A66434-089B-E35E-A255-138CD4F3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48233" tIns="24116" rIns="48233" bIns="24116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2400"/>
              <a:t>Pharmacophore - </a:t>
            </a:r>
            <a:r>
              <a:rPr lang="en-US" altLang="en-US" sz="2400" i="1"/>
              <a:t>Trequinsin</a:t>
            </a:r>
            <a:r>
              <a:rPr lang="en-US" altLang="en-US" sz="2400"/>
              <a:t>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78708D8-E304-48C8-8343-C968713DA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85850" y="1741012"/>
            <a:ext cx="3127772" cy="2488406"/>
          </a:xfrm>
        </p:spPr>
        <p:txBody>
          <a:bodyPr vert="horz" wrap="square" lIns="48233" tIns="24116" rIns="48233" bIns="24116" numCol="1" rtlCol="0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0" indent="0">
              <a:buNone/>
              <a:defRPr/>
            </a:pPr>
            <a:r>
              <a:rPr lang="en-US" sz="1875" b="1" dirty="0">
                <a:solidFill>
                  <a:srgbClr val="3399CC"/>
                </a:solidFill>
              </a:rPr>
              <a:t>History</a:t>
            </a:r>
          </a:p>
          <a:p>
            <a:pPr marL="0" indent="0">
              <a:buNone/>
              <a:defRPr/>
            </a:pPr>
            <a:endParaRPr lang="en-GB" dirty="0">
              <a:ea typeface="+mn-ea"/>
              <a:cs typeface="+mn-cs"/>
            </a:endParaRPr>
          </a:p>
          <a:p>
            <a:pPr marL="191757" indent="-191757">
              <a:buClr>
                <a:srgbClr val="3399CC"/>
              </a:buClr>
              <a:buFont typeface="Wingdings" pitchFamily="2" charset="2"/>
              <a:buChar char="§"/>
              <a:defRPr/>
            </a:pPr>
            <a:r>
              <a:rPr lang="en-GB" dirty="0">
                <a:ea typeface="+mn-ea"/>
                <a:cs typeface="+mn-cs"/>
              </a:rPr>
              <a:t>A cardiovascular drug discovered by German scientists at Hoechst AG in the early 1980s</a:t>
            </a:r>
          </a:p>
          <a:p>
            <a:pPr marL="191757" indent="-191757">
              <a:buClr>
                <a:srgbClr val="3399CC"/>
              </a:buClr>
              <a:buFont typeface="Wingdings" pitchFamily="2" charset="2"/>
              <a:buChar char="§"/>
              <a:defRPr/>
            </a:pPr>
            <a:endParaRPr lang="en-GB" dirty="0">
              <a:ea typeface="+mn-ea"/>
              <a:cs typeface="+mn-cs"/>
            </a:endParaRPr>
          </a:p>
          <a:p>
            <a:pPr marL="191757" indent="-191757">
              <a:buClr>
                <a:srgbClr val="3399CC"/>
              </a:buClr>
              <a:buFont typeface="Wingdings" pitchFamily="2" charset="2"/>
              <a:buChar char="§"/>
              <a:defRPr/>
            </a:pPr>
            <a:r>
              <a:rPr lang="en-GB" dirty="0">
                <a:ea typeface="+mn-ea"/>
                <a:cs typeface="+mn-cs"/>
              </a:rPr>
              <a:t>Original code name:  HL 725</a:t>
            </a:r>
          </a:p>
          <a:p>
            <a:pPr marL="0" indent="0">
              <a:buNone/>
              <a:defRPr/>
            </a:pPr>
            <a:endParaRPr lang="en-GB" dirty="0">
              <a:ea typeface="+mn-ea"/>
              <a:cs typeface="+mn-cs"/>
            </a:endParaRPr>
          </a:p>
          <a:p>
            <a:pPr marL="0" indent="0">
              <a:buNone/>
              <a:defRPr/>
            </a:pPr>
            <a:endParaRPr lang="en-GB" dirty="0">
              <a:ea typeface="+mn-ea"/>
              <a:cs typeface="+mn-cs"/>
            </a:endParaRPr>
          </a:p>
          <a:p>
            <a:pPr>
              <a:buFontTx/>
              <a:buNone/>
              <a:defRPr/>
            </a:pPr>
            <a:endParaRPr lang="en-US" b="1" dirty="0">
              <a:solidFill>
                <a:srgbClr val="3399CC"/>
              </a:solidFill>
              <a:ea typeface="+mn-ea"/>
              <a:cs typeface="+mn-cs"/>
            </a:endParaRPr>
          </a:p>
          <a:p>
            <a:pPr>
              <a:buFontTx/>
              <a:buNone/>
              <a:defRPr/>
            </a:pPr>
            <a:endParaRPr lang="en-GB" dirty="0">
              <a:ea typeface="+mn-ea"/>
              <a:cs typeface="+mn-cs"/>
            </a:endParaRPr>
          </a:p>
          <a:p>
            <a:pPr>
              <a:buFontTx/>
              <a:buNone/>
              <a:defRPr/>
            </a:pPr>
            <a:endParaRPr lang="en-US" dirty="0">
              <a:ea typeface="+mn-ea"/>
              <a:cs typeface="+mn-cs"/>
            </a:endParaRPr>
          </a:p>
          <a:p>
            <a:pPr>
              <a:buFontTx/>
              <a:buNone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62468" name="Rectangle 12">
            <a:extLst>
              <a:ext uri="{FF2B5EF4-FFF2-40B4-BE49-F238E27FC236}">
                <a16:creationId xmlns:a16="http://schemas.microsoft.com/office/drawing/2014/main" id="{F9E0F0A4-82A4-15B2-0D5A-3CDB75645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351" y="5183981"/>
            <a:ext cx="6556772" cy="67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233" tIns="24116" rIns="48233" bIns="241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u="sng">
                <a:latin typeface="Arial" panose="020B0604020202020204" pitchFamily="34" charset="0"/>
              </a:rPr>
              <a:t>Source:</a:t>
            </a:r>
            <a:r>
              <a:rPr lang="en-GB" altLang="en-US" sz="1350">
                <a:latin typeface="Arial" panose="020B0604020202020204" pitchFamily="34" charset="0"/>
              </a:rPr>
              <a:t>  Ruppert and Weithmann (1982) HL 725, an extremely potent inhibitor of platelet phosphodiesterase and induced platelet aggregation in vitro. </a:t>
            </a:r>
            <a:r>
              <a:rPr lang="en-GB" altLang="en-US" sz="1350" i="1">
                <a:latin typeface="Arial" panose="020B0604020202020204" pitchFamily="34" charset="0"/>
              </a:rPr>
              <a:t>Life Sci. </a:t>
            </a:r>
            <a:r>
              <a:rPr lang="en-GB" altLang="en-US" sz="1350">
                <a:latin typeface="Arial" panose="020B0604020202020204" pitchFamily="34" charset="0"/>
              </a:rPr>
              <a:t>31 2037.</a:t>
            </a:r>
          </a:p>
        </p:txBody>
      </p:sp>
      <p:grpSp>
        <p:nvGrpSpPr>
          <p:cNvPr id="62469" name="Group 19">
            <a:extLst>
              <a:ext uri="{FF2B5EF4-FFF2-40B4-BE49-F238E27FC236}">
                <a16:creationId xmlns:a16="http://schemas.microsoft.com/office/drawing/2014/main" id="{91B4CF31-DD80-F65B-226D-17F839699439}"/>
              </a:ext>
            </a:extLst>
          </p:cNvPr>
          <p:cNvGrpSpPr>
            <a:grpSpLocks/>
          </p:cNvGrpSpPr>
          <p:nvPr/>
        </p:nvGrpSpPr>
        <p:grpSpPr bwMode="auto">
          <a:xfrm>
            <a:off x="5558108" y="846138"/>
            <a:ext cx="2524125" cy="7571303"/>
            <a:chOff x="6485206" y="1475509"/>
            <a:chExt cx="5643602" cy="15606387"/>
          </a:xfrm>
        </p:grpSpPr>
        <p:grpSp>
          <p:nvGrpSpPr>
            <p:cNvPr id="62470" name="Group 10">
              <a:extLst>
                <a:ext uri="{FF2B5EF4-FFF2-40B4-BE49-F238E27FC236}">
                  <a16:creationId xmlns:a16="http://schemas.microsoft.com/office/drawing/2014/main" id="{45253D1D-5F67-40A7-9BED-00F9AD1EBC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1606" y="1516039"/>
              <a:ext cx="5572164" cy="7786742"/>
              <a:chOff x="6430168" y="2659047"/>
              <a:chExt cx="5500726" cy="7929618"/>
            </a:xfrm>
          </p:grpSpPr>
          <p:pic>
            <p:nvPicPr>
              <p:cNvPr id="62472" name="Picture 7">
                <a:extLst>
                  <a:ext uri="{FF2B5EF4-FFF2-40B4-BE49-F238E27FC236}">
                    <a16:creationId xmlns:a16="http://schemas.microsoft.com/office/drawing/2014/main" id="{69FA0FD5-8296-4A4F-45EF-93996CC461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161" t="26389" r="34761" b="7361"/>
              <a:stretch>
                <a:fillRect/>
              </a:stretch>
            </p:blipFill>
            <p:spPr bwMode="auto">
              <a:xfrm>
                <a:off x="6430168" y="3016237"/>
                <a:ext cx="5500726" cy="7572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73" name="Picture 7">
                <a:extLst>
                  <a:ext uri="{FF2B5EF4-FFF2-40B4-BE49-F238E27FC236}">
                    <a16:creationId xmlns:a16="http://schemas.microsoft.com/office/drawing/2014/main" id="{2974CDB0-13A4-4125-AF43-50E905396A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161" t="17014" r="34761" b="79236"/>
              <a:stretch>
                <a:fillRect/>
              </a:stretch>
            </p:blipFill>
            <p:spPr bwMode="auto">
              <a:xfrm>
                <a:off x="6430168" y="2659047"/>
                <a:ext cx="5500726" cy="428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471" name="TextBox 18">
              <a:extLst>
                <a:ext uri="{FF2B5EF4-FFF2-40B4-BE49-F238E27FC236}">
                  <a16:creationId xmlns:a16="http://schemas.microsoft.com/office/drawing/2014/main" id="{6A4EE48D-778E-90B6-4231-2124278787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5206" y="1475509"/>
              <a:ext cx="5643602" cy="1560638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35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A08E23-7C31-4A71-A8A8-9B6715B06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132" y="889911"/>
            <a:ext cx="6681965" cy="45393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A9302F-BC1B-49CC-BB2F-E49AE859A39F}"/>
              </a:ext>
            </a:extLst>
          </p:cNvPr>
          <p:cNvSpPr txBox="1"/>
          <p:nvPr/>
        </p:nvSpPr>
        <p:spPr>
          <a:xfrm>
            <a:off x="2055093" y="5589240"/>
            <a:ext cx="5850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Effects of isoprenaline, salbutamol and salmeterol on electrically stimulated, </a:t>
            </a:r>
            <a:r>
              <a:rPr lang="en-GB" dirty="0" err="1">
                <a:solidFill>
                  <a:srgbClr val="FF0000"/>
                </a:solidFill>
              </a:rPr>
              <a:t>superfused</a:t>
            </a:r>
            <a:r>
              <a:rPr lang="en-GB" dirty="0">
                <a:solidFill>
                  <a:srgbClr val="FF0000"/>
                </a:solidFill>
              </a:rPr>
              <a:t>, guinea-pig isolated trachea</a:t>
            </a:r>
          </a:p>
        </p:txBody>
      </p:sp>
    </p:spTree>
    <p:extLst>
      <p:ext uri="{BB962C8B-B14F-4D97-AF65-F5344CB8AC3E}">
        <p14:creationId xmlns:p14="http://schemas.microsoft.com/office/powerpoint/2010/main" val="1018625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9" y="857251"/>
            <a:ext cx="6372224" cy="750094"/>
          </a:xfrm>
        </p:spPr>
        <p:txBody>
          <a:bodyPr/>
          <a:lstStyle/>
          <a:p>
            <a:r>
              <a:rPr lang="en-US" sz="2400" dirty="0">
                <a:latin typeface="Arial" charset="0"/>
              </a:rPr>
              <a:t>Examples of Chemistry and SAR</a:t>
            </a:r>
          </a:p>
        </p:txBody>
      </p:sp>
      <p:pic>
        <p:nvPicPr>
          <p:cNvPr id="3993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" t="23915" r="56508" b="49078"/>
          <a:stretch>
            <a:fillRect/>
          </a:stretch>
        </p:blipFill>
        <p:spPr bwMode="auto">
          <a:xfrm>
            <a:off x="2499362" y="1770348"/>
            <a:ext cx="4032246" cy="18471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" t="50923" r="56508" b="20625"/>
          <a:stretch>
            <a:fillRect/>
          </a:stretch>
        </p:blipFill>
        <p:spPr bwMode="auto">
          <a:xfrm>
            <a:off x="2499362" y="3655180"/>
            <a:ext cx="4032246" cy="19459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722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01" name="Group 9">
            <a:extLst>
              <a:ext uri="{FF2B5EF4-FFF2-40B4-BE49-F238E27FC236}">
                <a16:creationId xmlns:a16="http://schemas.microsoft.com/office/drawing/2014/main" id="{66FDAC09-15F3-88A5-37F8-6C2FDB2FC047}"/>
              </a:ext>
            </a:extLst>
          </p:cNvPr>
          <p:cNvGrpSpPr>
            <a:grpSpLocks/>
          </p:cNvGrpSpPr>
          <p:nvPr/>
        </p:nvGrpSpPr>
        <p:grpSpPr bwMode="auto">
          <a:xfrm>
            <a:off x="1043608" y="620688"/>
            <a:ext cx="7607300" cy="5292725"/>
            <a:chOff x="386" y="98"/>
            <a:chExt cx="4792" cy="4126"/>
          </a:xfrm>
        </p:grpSpPr>
        <p:pic>
          <p:nvPicPr>
            <p:cNvPr id="128002" name="Picture 5" descr="Figure 3">
              <a:hlinkClick r:id="rId3"/>
              <a:extLst>
                <a:ext uri="{FF2B5EF4-FFF2-40B4-BE49-F238E27FC236}">
                  <a16:creationId xmlns:a16="http://schemas.microsoft.com/office/drawing/2014/main" id="{6C96E820-CFBA-0CD7-B1E2-4D9A32B2DD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" y="1584"/>
              <a:ext cx="2172" cy="2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8003" name="Picture 7" descr="Figure 4">
              <a:hlinkClick r:id="rId5"/>
              <a:extLst>
                <a:ext uri="{FF2B5EF4-FFF2-40B4-BE49-F238E27FC236}">
                  <a16:creationId xmlns:a16="http://schemas.microsoft.com/office/drawing/2014/main" id="{1484B04C-AE02-6A8C-C04C-C67606BEF3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584"/>
              <a:ext cx="2298" cy="2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8004" name="Picture 8">
              <a:extLst>
                <a:ext uri="{FF2B5EF4-FFF2-40B4-BE49-F238E27FC236}">
                  <a16:creationId xmlns:a16="http://schemas.microsoft.com/office/drawing/2014/main" id="{5C4BDEEF-CFA3-E818-F65D-B3498ACDAD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" y="98"/>
              <a:ext cx="2487" cy="1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049" name="Group 8">
            <a:extLst>
              <a:ext uri="{FF2B5EF4-FFF2-40B4-BE49-F238E27FC236}">
                <a16:creationId xmlns:a16="http://schemas.microsoft.com/office/drawing/2014/main" id="{76BEB09C-2C3B-0B88-6622-4F49A44D5B1D}"/>
              </a:ext>
            </a:extLst>
          </p:cNvPr>
          <p:cNvGrpSpPr>
            <a:grpSpLocks/>
          </p:cNvGrpSpPr>
          <p:nvPr/>
        </p:nvGrpSpPr>
        <p:grpSpPr bwMode="auto">
          <a:xfrm>
            <a:off x="177800" y="1758950"/>
            <a:ext cx="7902575" cy="4191000"/>
            <a:chOff x="112" y="706"/>
            <a:chExt cx="4978" cy="2640"/>
          </a:xfrm>
        </p:grpSpPr>
        <p:pic>
          <p:nvPicPr>
            <p:cNvPr id="130050" name="Picture 5" descr="Figure 6">
              <a:hlinkClick r:id="rId3"/>
              <a:extLst>
                <a:ext uri="{FF2B5EF4-FFF2-40B4-BE49-F238E27FC236}">
                  <a16:creationId xmlns:a16="http://schemas.microsoft.com/office/drawing/2014/main" id="{8D286181-DDF3-7564-A549-2E43F3B54A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" y="706"/>
              <a:ext cx="2640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0051" name="Picture 7" descr="Figure 12">
              <a:hlinkClick r:id="rId5"/>
              <a:extLst>
                <a:ext uri="{FF2B5EF4-FFF2-40B4-BE49-F238E27FC236}">
                  <a16:creationId xmlns:a16="http://schemas.microsoft.com/office/drawing/2014/main" id="{EAFF141D-FE07-A26E-832A-A586000E43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" y="706"/>
              <a:ext cx="2052" cy="2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239000" y="6519863"/>
            <a:ext cx="1905000" cy="33813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310" tIns="32155" rIns="64310" bIns="32155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2F0A01-B34D-7047-BF4E-2D5AA4454268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graphicFrame>
        <p:nvGraphicFramePr>
          <p:cNvPr id="119810" name="Object 2"/>
          <p:cNvGraphicFramePr>
            <a:graphicFrameLocks noChangeAspect="1"/>
          </p:cNvGraphicFramePr>
          <p:nvPr/>
        </p:nvGraphicFramePr>
        <p:xfrm>
          <a:off x="1338263" y="1979613"/>
          <a:ext cx="6516687" cy="429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4" r:id="rId3" imgW="5930607" imgH="3910263" progId="Prism4.Document">
                  <p:embed/>
                </p:oleObj>
              </mc:Choice>
              <mc:Fallback>
                <p:oleObj name="Prism 4" r:id="rId3" imgW="5930607" imgH="3910263" progId="Prism4.Document">
                  <p:embed/>
                  <p:pic>
                    <p:nvPicPr>
                      <p:cNvPr id="1198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8263" y="1979613"/>
                        <a:ext cx="6516687" cy="429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1226645" y="754063"/>
            <a:ext cx="7917355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310" tIns="32155" rIns="64310" bIns="32155" anchor="ctr"/>
          <a:lstStyle/>
          <a:p>
            <a:r>
              <a:rPr lang="en-GB" sz="1400" dirty="0">
                <a:solidFill>
                  <a:srgbClr val="3399CC"/>
                </a:solidFill>
                <a:cs typeface="Times New Roman" charset="0"/>
              </a:rPr>
              <a:t>EFFECT OF TREATMENT WITH RPL554 (10 mg/kg, </a:t>
            </a:r>
            <a:r>
              <a:rPr lang="en-GB" sz="1400" dirty="0" err="1">
                <a:solidFill>
                  <a:srgbClr val="3399CC"/>
                </a:solidFill>
                <a:cs typeface="Times New Roman" charset="0"/>
              </a:rPr>
              <a:t>ip</a:t>
            </a:r>
            <a:r>
              <a:rPr lang="en-GB" sz="1400" dirty="0">
                <a:solidFill>
                  <a:srgbClr val="3399CC"/>
                </a:solidFill>
                <a:cs typeface="Times New Roman" charset="0"/>
              </a:rPr>
              <a:t>), FLUTICASONE PROPIONATE (1 mg/ml; intranasal) OR ROFLUMILAST N-OXIDE (1 mg/kg, </a:t>
            </a:r>
            <a:r>
              <a:rPr lang="en-GB" sz="1400" dirty="0" err="1">
                <a:solidFill>
                  <a:srgbClr val="3399CC"/>
                </a:solidFill>
                <a:cs typeface="Times New Roman" charset="0"/>
              </a:rPr>
              <a:t>ip</a:t>
            </a:r>
            <a:r>
              <a:rPr lang="en-GB" sz="1400" dirty="0">
                <a:solidFill>
                  <a:srgbClr val="3399CC"/>
                </a:solidFill>
                <a:cs typeface="Times New Roman" charset="0"/>
              </a:rPr>
              <a:t>) ON ALLERGEN-INDUCED EOSINOPHILIA.  </a:t>
            </a:r>
            <a:endParaRPr lang="en-GB" sz="1400" dirty="0">
              <a:solidFill>
                <a:srgbClr val="33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45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8233" tIns="24116" rIns="48233" bIns="24116" numCol="1" rtlCol="0" anchor="ctr" anchorCtr="0" compatLnSpc="1">
            <a:prstTxWarp prst="textNoShape">
              <a:avLst/>
            </a:prstTxWarp>
          </a:bodyPr>
          <a:lstStyle>
            <a:lvl1pPr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91888" indent="-150726"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602904" indent="-120581"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844066" indent="-120581"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1085227" indent="-120581"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1326389" indent="-120581" eaLnBrk="0" fontAlgn="base" hangingPunct="0">
              <a:spcBef>
                <a:spcPct val="0"/>
              </a:spcBef>
              <a:spcAft>
                <a:spcPct val="0"/>
              </a:spcAft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1567550" indent="-120581" eaLnBrk="0" fontAlgn="base" hangingPunct="0">
              <a:spcBef>
                <a:spcPct val="0"/>
              </a:spcBef>
              <a:spcAft>
                <a:spcPct val="0"/>
              </a:spcAft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808712" indent="-120581" eaLnBrk="0" fontAlgn="base" hangingPunct="0">
              <a:spcBef>
                <a:spcPct val="0"/>
              </a:spcBef>
              <a:spcAft>
                <a:spcPct val="0"/>
              </a:spcAft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2049873" indent="-120581" eaLnBrk="0" fontAlgn="base" hangingPunct="0">
              <a:spcBef>
                <a:spcPct val="0"/>
              </a:spcBef>
              <a:spcAft>
                <a:spcPct val="0"/>
              </a:spcAft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E7EAC38E-934D-744B-9B7A-CD942601791A}" type="slidenum">
              <a:rPr lang="en-US" sz="825">
                <a:solidFill>
                  <a:srgbClr val="3399CC"/>
                </a:solidFill>
                <a:latin typeface="Arial" charset="0"/>
              </a:rPr>
              <a:pPr/>
              <a:t>18</a:t>
            </a:fld>
            <a:endParaRPr lang="en-US" sz="825">
              <a:solidFill>
                <a:srgbClr val="3399CC"/>
              </a:solidFill>
              <a:latin typeface="Arial" charset="0"/>
            </a:endParaRPr>
          </a:p>
        </p:txBody>
      </p:sp>
      <p:sp>
        <p:nvSpPr>
          <p:cNvPr id="93186" name="Rectangle 3"/>
          <p:cNvSpPr>
            <a:spLocks noChangeArrowheads="1"/>
          </p:cNvSpPr>
          <p:nvPr/>
        </p:nvSpPr>
        <p:spPr bwMode="auto">
          <a:xfrm>
            <a:off x="1925707" y="849484"/>
            <a:ext cx="5925292" cy="8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40" tIns="34520" rIns="69040" bIns="34520">
            <a:spAutoFit/>
          </a:bodyPr>
          <a:lstStyle/>
          <a:p>
            <a:pPr defTabSz="685804">
              <a:lnSpc>
                <a:spcPct val="150000"/>
              </a:lnSpc>
              <a:spcBef>
                <a:spcPts val="316"/>
              </a:spcBef>
              <a:spcAft>
                <a:spcPts val="316"/>
              </a:spcAft>
            </a:pPr>
            <a:r>
              <a:rPr lang="en-US" sz="1875" dirty="0">
                <a:solidFill>
                  <a:srgbClr val="3399CC"/>
                </a:solidFill>
                <a:latin typeface="Arial" charset="0"/>
              </a:rPr>
              <a:t>Effect of RPL554 on Allergic and </a:t>
            </a:r>
            <a:r>
              <a:rPr lang="en-US" sz="1875" dirty="0" err="1">
                <a:solidFill>
                  <a:srgbClr val="3399CC"/>
                </a:solidFill>
                <a:latin typeface="Arial" charset="0"/>
              </a:rPr>
              <a:t>Methacholine</a:t>
            </a:r>
            <a:r>
              <a:rPr lang="en-US" sz="1875" dirty="0">
                <a:solidFill>
                  <a:srgbClr val="3399CC"/>
                </a:solidFill>
                <a:latin typeface="Arial" charset="0"/>
              </a:rPr>
              <a:t>-Induced Bronchoconstriction in Primates</a:t>
            </a:r>
            <a:endParaRPr lang="en-US" sz="2100" dirty="0">
              <a:solidFill>
                <a:srgbClr val="3399CC"/>
              </a:solidFill>
              <a:latin typeface="Arial" charset="0"/>
            </a:endParaRPr>
          </a:p>
        </p:txBody>
      </p:sp>
      <p:pic>
        <p:nvPicPr>
          <p:cNvPr id="93187" name="Chart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68" y="2335798"/>
            <a:ext cx="3114608" cy="255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8" name="Chart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565" y="2344176"/>
            <a:ext cx="3025022" cy="25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298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8233" tIns="24116" rIns="48233" bIns="24116" numCol="1" rtlCol="0" anchor="ctr" anchorCtr="0" compatLnSpc="1">
            <a:prstTxWarp prst="textNoShape">
              <a:avLst/>
            </a:prstTxWarp>
          </a:bodyPr>
          <a:lstStyle>
            <a:lvl1pPr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91888" indent="-150726"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602904" indent="-120581"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844066" indent="-120581"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1085227" indent="-120581"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1326389" indent="-120581" eaLnBrk="0" fontAlgn="base" hangingPunct="0">
              <a:spcBef>
                <a:spcPct val="0"/>
              </a:spcBef>
              <a:spcAft>
                <a:spcPct val="0"/>
              </a:spcAft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1567550" indent="-120581" eaLnBrk="0" fontAlgn="base" hangingPunct="0">
              <a:spcBef>
                <a:spcPct val="0"/>
              </a:spcBef>
              <a:spcAft>
                <a:spcPct val="0"/>
              </a:spcAft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808712" indent="-120581" eaLnBrk="0" fontAlgn="base" hangingPunct="0">
              <a:spcBef>
                <a:spcPct val="0"/>
              </a:spcBef>
              <a:spcAft>
                <a:spcPct val="0"/>
              </a:spcAft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2049873" indent="-120581" eaLnBrk="0" fontAlgn="base" hangingPunct="0">
              <a:spcBef>
                <a:spcPct val="0"/>
              </a:spcBef>
              <a:spcAft>
                <a:spcPct val="0"/>
              </a:spcAft>
              <a:defRPr sz="750" b="1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9C87717C-ED72-C64D-8EFF-27DBB3A85651}" type="slidenum">
              <a:rPr lang="en-US" sz="825">
                <a:solidFill>
                  <a:srgbClr val="3399CC"/>
                </a:solidFill>
                <a:latin typeface="Arial" charset="0"/>
              </a:rPr>
              <a:pPr/>
              <a:t>19</a:t>
            </a:fld>
            <a:endParaRPr lang="en-US" sz="825">
              <a:solidFill>
                <a:srgbClr val="3399CC"/>
              </a:solidFill>
              <a:latin typeface="Arial" charset="0"/>
            </a:endParaRPr>
          </a:p>
        </p:txBody>
      </p:sp>
      <p:sp>
        <p:nvSpPr>
          <p:cNvPr id="95234" name="Rectangle 3"/>
          <p:cNvSpPr>
            <a:spLocks noChangeArrowheads="1"/>
          </p:cNvSpPr>
          <p:nvPr/>
        </p:nvSpPr>
        <p:spPr bwMode="auto">
          <a:xfrm>
            <a:off x="1655677" y="857251"/>
            <a:ext cx="5925292" cy="88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40" tIns="34520" rIns="69040" bIns="34520">
            <a:spAutoFit/>
          </a:bodyPr>
          <a:lstStyle/>
          <a:p>
            <a:pPr defTabSz="685804">
              <a:lnSpc>
                <a:spcPct val="150000"/>
              </a:lnSpc>
              <a:spcBef>
                <a:spcPts val="316"/>
              </a:spcBef>
              <a:spcAft>
                <a:spcPts val="316"/>
              </a:spcAft>
            </a:pPr>
            <a:r>
              <a:rPr lang="en-US" sz="1875" dirty="0">
                <a:solidFill>
                  <a:srgbClr val="3399CC"/>
                </a:solidFill>
                <a:latin typeface="Arial" charset="0"/>
              </a:rPr>
              <a:t>Effect of RPL554 on Allergic and </a:t>
            </a:r>
            <a:r>
              <a:rPr lang="en-US" sz="1875" dirty="0" err="1">
                <a:solidFill>
                  <a:srgbClr val="3399CC"/>
                </a:solidFill>
                <a:latin typeface="Arial" charset="0"/>
              </a:rPr>
              <a:t>Methacholine</a:t>
            </a:r>
            <a:r>
              <a:rPr lang="en-US" sz="1875" dirty="0">
                <a:solidFill>
                  <a:srgbClr val="3399CC"/>
                </a:solidFill>
                <a:latin typeface="Arial" charset="0"/>
              </a:rPr>
              <a:t>-Induced Bronchoconstriction in Primates</a:t>
            </a:r>
            <a:endParaRPr lang="en-US" sz="2100" dirty="0">
              <a:solidFill>
                <a:srgbClr val="3399CC"/>
              </a:solidFill>
              <a:latin typeface="Arial" charset="0"/>
            </a:endParaRPr>
          </a:p>
        </p:txBody>
      </p:sp>
      <p:pic>
        <p:nvPicPr>
          <p:cNvPr id="95235" name="Chart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774" y="2411191"/>
            <a:ext cx="3127168" cy="252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Chart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414" y="2411192"/>
            <a:ext cx="3124656" cy="252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FDC1AD-017F-0BE7-1DE1-BE9D84655913}"/>
              </a:ext>
            </a:extLst>
          </p:cNvPr>
          <p:cNvSpPr txBox="1"/>
          <p:nvPr/>
        </p:nvSpPr>
        <p:spPr>
          <a:xfrm>
            <a:off x="1601670" y="5608648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Spina et al., 2025</a:t>
            </a:r>
          </a:p>
        </p:txBody>
      </p:sp>
    </p:spTree>
    <p:extLst>
      <p:ext uri="{BB962C8B-B14F-4D97-AF65-F5344CB8AC3E}">
        <p14:creationId xmlns:p14="http://schemas.microsoft.com/office/powerpoint/2010/main" val="3972159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730" y="4365104"/>
            <a:ext cx="2663081" cy="221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76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30878"/>
            <a:ext cx="7356623" cy="3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76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36436"/>
            <a:ext cx="4810274" cy="21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4810274" cy="21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762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6913"/>
            <a:ext cx="8642300" cy="1915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762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70" y="3455352"/>
            <a:ext cx="957847" cy="2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7626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01" y="4509120"/>
            <a:ext cx="3560812" cy="645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72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857" name="Content Placeholder 3"/>
          <p:cNvGraphicFramePr>
            <a:graphicFrameLocks noGrp="1"/>
          </p:cNvGraphicFramePr>
          <p:nvPr>
            <p:ph idx="1"/>
          </p:nvPr>
        </p:nvGraphicFramePr>
        <p:xfrm>
          <a:off x="2377440" y="1860550"/>
          <a:ext cx="4509135" cy="372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852498" imgH="5803895" progId="Excel.Chart.8">
                  <p:embed/>
                </p:oleObj>
              </mc:Choice>
              <mc:Fallback>
                <p:oleObj name="Chart" r:id="rId3" imgW="6852498" imgH="5803895" progId="Excel.Chart.8">
                  <p:embed/>
                  <p:pic>
                    <p:nvPicPr>
                      <p:cNvPr id="121857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7440" y="1860550"/>
                        <a:ext cx="4509135" cy="3722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58" name="TextBox 8"/>
          <p:cNvSpPr txBox="1">
            <a:spLocks noChangeArrowheads="1"/>
          </p:cNvSpPr>
          <p:nvPr/>
        </p:nvSpPr>
        <p:spPr bwMode="auto">
          <a:xfrm>
            <a:off x="2743200" y="5354638"/>
            <a:ext cx="116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/>
              <a:t>RPL554</a:t>
            </a:r>
          </a:p>
          <a:p>
            <a:pPr algn="ctr" eaLnBrk="1" hangingPunct="1"/>
            <a:r>
              <a:rPr lang="en-GB" sz="1400"/>
              <a:t>0.018 mg/kg</a:t>
            </a:r>
          </a:p>
        </p:txBody>
      </p:sp>
      <p:sp>
        <p:nvSpPr>
          <p:cNvPr id="121859" name="TextBox 10"/>
          <p:cNvSpPr txBox="1">
            <a:spLocks noChangeArrowheads="1"/>
          </p:cNvSpPr>
          <p:nvPr/>
        </p:nvSpPr>
        <p:spPr bwMode="auto">
          <a:xfrm>
            <a:off x="5584825" y="5432425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/>
              <a:t>Placebo</a:t>
            </a:r>
          </a:p>
        </p:txBody>
      </p:sp>
      <p:sp>
        <p:nvSpPr>
          <p:cNvPr id="121860" name="TextBox 11"/>
          <p:cNvSpPr txBox="1">
            <a:spLocks noChangeArrowheads="1"/>
          </p:cNvSpPr>
          <p:nvPr/>
        </p:nvSpPr>
        <p:spPr bwMode="auto">
          <a:xfrm>
            <a:off x="3350501" y="1045909"/>
            <a:ext cx="2743036" cy="95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 dirty="0">
                <a:ln/>
                <a:solidFill>
                  <a:schemeClr val="accent4"/>
                </a:solidFill>
              </a:rPr>
              <a:t>FEV1</a:t>
            </a:r>
            <a:r>
              <a:rPr lang="en-GB" sz="1400" b="1" dirty="0">
                <a:ln/>
                <a:solidFill>
                  <a:schemeClr val="accent4"/>
                </a:solidFill>
              </a:rPr>
              <a:t> </a:t>
            </a:r>
          </a:p>
          <a:p>
            <a:pPr algn="ctr" eaLnBrk="1" hangingPunct="1"/>
            <a:r>
              <a:rPr lang="en-GB" sz="1400" b="1" dirty="0">
                <a:ln/>
                <a:solidFill>
                  <a:schemeClr val="accent4"/>
                </a:solidFill>
              </a:rPr>
              <a:t>% max increase from baseline</a:t>
            </a:r>
          </a:p>
          <a:p>
            <a:pPr algn="ctr" eaLnBrk="1" hangingPunct="1"/>
            <a:r>
              <a:rPr lang="en-GB" sz="1400" b="1" dirty="0">
                <a:ln/>
                <a:solidFill>
                  <a:schemeClr val="accent4"/>
                </a:solidFill>
              </a:rPr>
              <a:t>Mean ± SEM</a:t>
            </a:r>
          </a:p>
        </p:txBody>
      </p:sp>
      <p:sp>
        <p:nvSpPr>
          <p:cNvPr id="121861" name="TextBox 13"/>
          <p:cNvSpPr txBox="1">
            <a:spLocks noChangeArrowheads="1"/>
          </p:cNvSpPr>
          <p:nvPr/>
        </p:nvSpPr>
        <p:spPr bwMode="auto">
          <a:xfrm>
            <a:off x="5245100" y="5008563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1862" name="Line 5"/>
          <p:cNvSpPr>
            <a:spLocks noChangeShapeType="1"/>
          </p:cNvSpPr>
          <p:nvPr/>
        </p:nvSpPr>
        <p:spPr bwMode="auto">
          <a:xfrm>
            <a:off x="328613" y="846138"/>
            <a:ext cx="82438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4310" tIns="32155" rIns="64310" bIns="32155"/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268288" y="136525"/>
            <a:ext cx="8709025" cy="735013"/>
          </a:xfrm>
          <a:prstGeom prst="rect">
            <a:avLst/>
          </a:prstGeom>
          <a:noFill/>
          <a:ln>
            <a:noFill/>
          </a:ln>
        </p:spPr>
        <p:txBody>
          <a:bodyPr lIns="91385" tIns="45695" rIns="91385" bIns="45695" anchor="ctr"/>
          <a:lstStyle>
            <a:lvl1pPr defTabSz="1298575" eaLnBrk="0" hangingPunct="0"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defTabSz="1298575" eaLnBrk="0" hangingPunct="0"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defTabSz="1298575" eaLnBrk="0" hangingPunct="0"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defTabSz="1298575" eaLnBrk="0" hangingPunct="0"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defTabSz="1298575" eaLnBrk="0" hangingPunct="0"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defTabSz="129857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defTabSz="129857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defTabSz="129857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defTabSz="1298575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n-US" sz="23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Results: </a:t>
            </a:r>
            <a:r>
              <a:rPr lang="en-US" sz="2300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RPL554 produced a pronounced bronchodilation in asthmatics </a:t>
            </a:r>
            <a:r>
              <a:rPr lang="en-US" sz="2300" i="1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(n=10)</a:t>
            </a:r>
            <a:endParaRPr lang="en-SG" sz="2300" i="1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21864" name="TextBox 1"/>
          <p:cNvSpPr txBox="1">
            <a:spLocks noChangeArrowheads="1"/>
          </p:cNvSpPr>
          <p:nvPr/>
        </p:nvSpPr>
        <p:spPr bwMode="auto">
          <a:xfrm>
            <a:off x="520700" y="6037263"/>
            <a:ext cx="815022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310" tIns="32155" rIns="64310" bIns="3215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700" dirty="0">
                <a:latin typeface="Calibri" charset="0"/>
              </a:rPr>
              <a:t>RPL554  produced a mean maximal increase in FEV1 of 0.5 </a:t>
            </a:r>
            <a:r>
              <a:rPr lang="en-US" sz="1700" dirty="0" err="1">
                <a:latin typeface="Calibri" charset="0"/>
              </a:rPr>
              <a:t>Litres</a:t>
            </a:r>
            <a:r>
              <a:rPr lang="en-US" sz="1700" dirty="0">
                <a:latin typeface="Calibri" charset="0"/>
              </a:rPr>
              <a:t>, or approx. 15% increase from baseline vs. placebo (p &lt;0.0001) at approx. 60 minutes post-dose</a:t>
            </a:r>
          </a:p>
          <a:p>
            <a:pPr eaLnBrk="1" hangingPunct="1"/>
            <a:endParaRPr lang="nl-NL" sz="1800" dirty="0"/>
          </a:p>
        </p:txBody>
      </p:sp>
      <p:sp>
        <p:nvSpPr>
          <p:cNvPr id="121865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310" tIns="32155" rIns="64310" bIns="32155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53BAF5E-AEA7-944A-9D5D-08EFA8ECC176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21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50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36D3B2B-40F1-DF50-5C3C-E915A023C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554" y="1604103"/>
            <a:ext cx="3110516" cy="45519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64D6B3B-D28A-8FF3-DD52-EA9B671EC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271" y="2185169"/>
            <a:ext cx="3464719" cy="17859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E93470A-B2CB-484F-84D2-F7AF2FB98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891" y="3183508"/>
            <a:ext cx="2888543" cy="162965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70708CA-5E5F-51A7-A344-E5305F284D9A}"/>
              </a:ext>
            </a:extLst>
          </p:cNvPr>
          <p:cNvSpPr txBox="1"/>
          <p:nvPr/>
        </p:nvSpPr>
        <p:spPr>
          <a:xfrm>
            <a:off x="4572002" y="2648683"/>
            <a:ext cx="3110516" cy="334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88" b="1" dirty="0">
                <a:latin typeface="Calibri" panose="020F0502020204030204" pitchFamily="34" charset="0"/>
                <a:cs typeface="Calibri" panose="020F0502020204030204" pitchFamily="34" charset="0"/>
              </a:rPr>
              <a:t>One dose of nebulised ensifentrine (0.018 mg/kg) showed substantial bronchodilator effects in patients with mild to-moderate COPD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42C8481-A001-73DC-E23F-CB1801A892F5}"/>
              </a:ext>
            </a:extLst>
          </p:cNvPr>
          <p:cNvSpPr txBox="1"/>
          <p:nvPr/>
        </p:nvSpPr>
        <p:spPr>
          <a:xfrm>
            <a:off x="6619704" y="5098085"/>
            <a:ext cx="1348446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75" dirty="0">
                <a:latin typeface="Calibri" panose="020F0502020204030204" pitchFamily="34" charset="0"/>
                <a:cs typeface="Calibri" panose="020F0502020204030204" pitchFamily="34" charset="0"/>
              </a:rPr>
              <a:t>Lancet </a:t>
            </a:r>
            <a:r>
              <a:rPr lang="it-IT" sz="675" dirty="0" err="1">
                <a:latin typeface="Calibri" panose="020F0502020204030204" pitchFamily="34" charset="0"/>
                <a:cs typeface="Calibri" panose="020F0502020204030204" pitchFamily="34" charset="0"/>
              </a:rPr>
              <a:t>Resp</a:t>
            </a:r>
            <a:r>
              <a:rPr lang="it-IT" sz="6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75" dirty="0" err="1">
                <a:latin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it-IT" sz="675" dirty="0">
                <a:latin typeface="Calibri" panose="020F0502020204030204" pitchFamily="34" charset="0"/>
                <a:cs typeface="Calibri" panose="020F0502020204030204" pitchFamily="34" charset="0"/>
              </a:rPr>
              <a:t> 2013; 1: 714-27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9CFC1D6-EF74-C3F8-2163-6F106B2A0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769" y="2815362"/>
            <a:ext cx="2172134" cy="245779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6EF2203-C771-6A41-75F4-0838AC43D5D4}"/>
              </a:ext>
            </a:extLst>
          </p:cNvPr>
          <p:cNvSpPr txBox="1"/>
          <p:nvPr/>
        </p:nvSpPr>
        <p:spPr>
          <a:xfrm>
            <a:off x="1329967" y="2113987"/>
            <a:ext cx="3017738" cy="819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After a 6-day treatment with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ensifentrine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healthy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subjects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the anti-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inflammatory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evident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Although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reduction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in the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percentage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neutrophils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induced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sputum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6 hours after the LPS challenge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partial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significant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decrease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in the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absolute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numbers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neutrophils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macrophages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eosinophils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lymphocytes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5862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7773988" cy="660400"/>
          </a:xfrm>
        </p:spPr>
        <p:txBody>
          <a:bodyPr/>
          <a:lstStyle/>
          <a:p>
            <a:r>
              <a:rPr lang="en-GB">
                <a:latin typeface="Calibri" charset="0"/>
              </a:rPr>
              <a:t> Interaction with existing bronchodilators </a:t>
            </a:r>
            <a:br>
              <a:rPr lang="en-GB">
                <a:latin typeface="Calibri" charset="0"/>
              </a:rPr>
            </a:br>
            <a:endParaRPr lang="en-GB" sz="1600" i="1">
              <a:latin typeface="Calibri" charset="0"/>
            </a:endParaRPr>
          </a:p>
        </p:txBody>
      </p:sp>
      <p:graphicFrame>
        <p:nvGraphicFramePr>
          <p:cNvPr id="126978" name="Content Placeholder 2"/>
          <p:cNvGraphicFramePr>
            <a:graphicFrameLocks noGrp="1"/>
          </p:cNvGraphicFramePr>
          <p:nvPr>
            <p:ph idx="1"/>
          </p:nvPr>
        </p:nvGraphicFramePr>
        <p:xfrm>
          <a:off x="457200" y="2386013"/>
          <a:ext cx="3557588" cy="361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560373" imgH="3615241" progId="Excel.Chart.8">
                  <p:embed/>
                </p:oleObj>
              </mc:Choice>
              <mc:Fallback>
                <p:oleObj r:id="rId2" imgW="3560373" imgH="3615241" progId="Excel.Chart.8">
                  <p:embed/>
                  <p:pic>
                    <p:nvPicPr>
                      <p:cNvPr id="126978" name="Content Placeholder 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86013"/>
                        <a:ext cx="3557588" cy="361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79" name="TextBox 7"/>
          <p:cNvSpPr txBox="1">
            <a:spLocks noChangeArrowheads="1"/>
          </p:cNvSpPr>
          <p:nvPr/>
        </p:nvSpPr>
        <p:spPr bwMode="auto">
          <a:xfrm>
            <a:off x="2914650" y="2374900"/>
            <a:ext cx="92233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>
                <a:solidFill>
                  <a:srgbClr val="FF0000"/>
                </a:solidFill>
              </a:rPr>
              <a:t>P&lt;0.05</a:t>
            </a:r>
          </a:p>
        </p:txBody>
      </p:sp>
      <p:grpSp>
        <p:nvGrpSpPr>
          <p:cNvPr id="126980" name="Group 13"/>
          <p:cNvGrpSpPr>
            <a:grpSpLocks/>
          </p:cNvGrpSpPr>
          <p:nvPr/>
        </p:nvGrpSpPr>
        <p:grpSpPr bwMode="auto">
          <a:xfrm>
            <a:off x="2843213" y="2693988"/>
            <a:ext cx="750887" cy="142875"/>
            <a:chOff x="5889104" y="2780928"/>
            <a:chExt cx="1440160" cy="72008"/>
          </a:xfrm>
        </p:grpSpPr>
        <p:cxnSp>
          <p:nvCxnSpPr>
            <p:cNvPr id="126992" name="Straight Connector 8"/>
            <p:cNvCxnSpPr>
              <a:cxnSpLocks noChangeShapeType="1"/>
            </p:cNvCxnSpPr>
            <p:nvPr/>
          </p:nvCxnSpPr>
          <p:spPr bwMode="auto">
            <a:xfrm>
              <a:off x="5889104" y="2780928"/>
              <a:ext cx="1440160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6993" name="Straight Connector 11"/>
            <p:cNvCxnSpPr>
              <a:cxnSpLocks noChangeShapeType="1"/>
            </p:cNvCxnSpPr>
            <p:nvPr/>
          </p:nvCxnSpPr>
          <p:spPr bwMode="auto">
            <a:xfrm>
              <a:off x="5889104" y="2780928"/>
              <a:ext cx="0" cy="7200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6994" name="Straight Connector 12"/>
            <p:cNvCxnSpPr>
              <a:cxnSpLocks noChangeShapeType="1"/>
            </p:cNvCxnSpPr>
            <p:nvPr/>
          </p:nvCxnSpPr>
          <p:spPr bwMode="auto">
            <a:xfrm>
              <a:off x="7329264" y="2780928"/>
              <a:ext cx="0" cy="7200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5" name="TextBox 14"/>
          <p:cNvSpPr txBox="1"/>
          <p:nvPr/>
        </p:nvSpPr>
        <p:spPr>
          <a:xfrm>
            <a:off x="250825" y="2220913"/>
            <a:ext cx="18621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% max </a:t>
            </a:r>
            <a:r>
              <a:rPr lang="en-GB" sz="1400" dirty="0" err="1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bronchodilation</a:t>
            </a:r>
            <a:endParaRPr lang="en-GB" sz="1400" dirty="0">
              <a:solidFill>
                <a:srgbClr val="000000"/>
              </a:solidFill>
              <a:latin typeface="+mn-lt"/>
              <a:ea typeface="+mn-ea"/>
              <a:cs typeface="Arial" pitchFamily="34" charset="0"/>
            </a:endParaRPr>
          </a:p>
        </p:txBody>
      </p:sp>
      <p:graphicFrame>
        <p:nvGraphicFramePr>
          <p:cNvPr id="126982" name="Content Placeholder 2"/>
          <p:cNvGraphicFramePr>
            <a:graphicFrameLocks/>
          </p:cNvGraphicFramePr>
          <p:nvPr/>
        </p:nvGraphicFramePr>
        <p:xfrm>
          <a:off x="4919663" y="2355850"/>
          <a:ext cx="3557587" cy="361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560373" imgH="3609145" progId="Excel.Sheet.8">
                  <p:embed/>
                </p:oleObj>
              </mc:Choice>
              <mc:Fallback>
                <p:oleObj name="Worksheet" r:id="rId4" imgW="3560373" imgH="3609145" progId="Excel.Sheet.8">
                  <p:embed/>
                  <p:pic>
                    <p:nvPicPr>
                      <p:cNvPr id="126982" name="Content Placeholder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9663" y="2355850"/>
                        <a:ext cx="3557587" cy="361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3" name="TextBox 17"/>
          <p:cNvSpPr txBox="1">
            <a:spLocks noChangeArrowheads="1"/>
          </p:cNvSpPr>
          <p:nvPr/>
        </p:nvSpPr>
        <p:spPr bwMode="auto">
          <a:xfrm>
            <a:off x="7348538" y="2806700"/>
            <a:ext cx="92233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>
                <a:solidFill>
                  <a:srgbClr val="FF0000"/>
                </a:solidFill>
              </a:rPr>
              <a:t>P=N.S.</a:t>
            </a:r>
          </a:p>
        </p:txBody>
      </p:sp>
      <p:grpSp>
        <p:nvGrpSpPr>
          <p:cNvPr id="126984" name="Group 18"/>
          <p:cNvGrpSpPr>
            <a:grpSpLocks/>
          </p:cNvGrpSpPr>
          <p:nvPr/>
        </p:nvGrpSpPr>
        <p:grpSpPr bwMode="auto">
          <a:xfrm>
            <a:off x="7277100" y="3125788"/>
            <a:ext cx="750888" cy="144462"/>
            <a:chOff x="5889104" y="2780928"/>
            <a:chExt cx="1440160" cy="72008"/>
          </a:xfrm>
        </p:grpSpPr>
        <p:cxnSp>
          <p:nvCxnSpPr>
            <p:cNvPr id="126989" name="Straight Connector 19"/>
            <p:cNvCxnSpPr>
              <a:cxnSpLocks noChangeShapeType="1"/>
            </p:cNvCxnSpPr>
            <p:nvPr/>
          </p:nvCxnSpPr>
          <p:spPr bwMode="auto">
            <a:xfrm>
              <a:off x="5889104" y="2780928"/>
              <a:ext cx="1440160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6990" name="Straight Connector 20"/>
            <p:cNvCxnSpPr>
              <a:cxnSpLocks noChangeShapeType="1"/>
            </p:cNvCxnSpPr>
            <p:nvPr/>
          </p:nvCxnSpPr>
          <p:spPr bwMode="auto">
            <a:xfrm>
              <a:off x="5889104" y="2780928"/>
              <a:ext cx="0" cy="7200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6991" name="Straight Connector 21"/>
            <p:cNvCxnSpPr>
              <a:cxnSpLocks noChangeShapeType="1"/>
            </p:cNvCxnSpPr>
            <p:nvPr/>
          </p:nvCxnSpPr>
          <p:spPr bwMode="auto">
            <a:xfrm>
              <a:off x="7329264" y="2780928"/>
              <a:ext cx="0" cy="7200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3" name="TextBox 22"/>
          <p:cNvSpPr txBox="1"/>
          <p:nvPr/>
        </p:nvSpPr>
        <p:spPr>
          <a:xfrm>
            <a:off x="4705350" y="2241550"/>
            <a:ext cx="18605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% max </a:t>
            </a:r>
            <a:r>
              <a:rPr lang="en-GB" sz="1400" dirty="0" err="1">
                <a:solidFill>
                  <a:srgbClr val="000000"/>
                </a:solidFill>
                <a:latin typeface="+mn-lt"/>
                <a:ea typeface="+mn-ea"/>
                <a:cs typeface="Arial" pitchFamily="34" charset="0"/>
              </a:rPr>
              <a:t>bronchodilation</a:t>
            </a:r>
            <a:endParaRPr lang="en-GB" sz="1400" dirty="0">
              <a:solidFill>
                <a:srgbClr val="00000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26986" name="TextBox 23"/>
          <p:cNvSpPr txBox="1">
            <a:spLocks noChangeArrowheads="1"/>
          </p:cNvSpPr>
          <p:nvPr/>
        </p:nvSpPr>
        <p:spPr bwMode="auto">
          <a:xfrm>
            <a:off x="668338" y="1685925"/>
            <a:ext cx="3327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2E8A"/>
                </a:solidFill>
                <a:latin typeface="Calibri" charset="0"/>
              </a:rPr>
              <a:t>Combination with an anti-muscarinic agent</a:t>
            </a:r>
          </a:p>
          <a:p>
            <a:pPr algn="ctr" eaLnBrk="1" hangingPunct="1"/>
            <a:r>
              <a:rPr lang="en-GB" sz="1400">
                <a:solidFill>
                  <a:srgbClr val="002E8A"/>
                </a:solidFill>
                <a:latin typeface="Calibri" charset="0"/>
              </a:rPr>
              <a:t>Synergy = “1 + 1 = 3”</a:t>
            </a:r>
          </a:p>
        </p:txBody>
      </p:sp>
      <p:sp>
        <p:nvSpPr>
          <p:cNvPr id="126987" name="TextBox 24"/>
          <p:cNvSpPr txBox="1">
            <a:spLocks noChangeArrowheads="1"/>
          </p:cNvSpPr>
          <p:nvPr/>
        </p:nvSpPr>
        <p:spPr bwMode="auto">
          <a:xfrm>
            <a:off x="5405438" y="1685925"/>
            <a:ext cx="2760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rgbClr val="002E8A"/>
                </a:solidFill>
                <a:latin typeface="Calibri" charset="0"/>
              </a:rPr>
              <a:t>Combination with a beta2 -agonist</a:t>
            </a:r>
          </a:p>
          <a:p>
            <a:pPr algn="ctr" eaLnBrk="1" hangingPunct="1"/>
            <a:r>
              <a:rPr lang="en-GB" sz="1400">
                <a:solidFill>
                  <a:srgbClr val="002E8A"/>
                </a:solidFill>
                <a:latin typeface="Calibri" charset="0"/>
              </a:rPr>
              <a:t>Additive effect = “1 + 1 = 2”</a:t>
            </a:r>
          </a:p>
        </p:txBody>
      </p:sp>
      <p:sp>
        <p:nvSpPr>
          <p:cNvPr id="126988" name="TextBox 1"/>
          <p:cNvSpPr txBox="1">
            <a:spLocks noChangeArrowheads="1"/>
          </p:cNvSpPr>
          <p:nvPr/>
        </p:nvSpPr>
        <p:spPr bwMode="auto">
          <a:xfrm>
            <a:off x="1063625" y="6200775"/>
            <a:ext cx="2173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Calzetta et al, 2013</a:t>
            </a:r>
          </a:p>
        </p:txBody>
      </p:sp>
    </p:spTree>
    <p:extLst>
      <p:ext uri="{BB962C8B-B14F-4D97-AF65-F5344CB8AC3E}">
        <p14:creationId xmlns:p14="http://schemas.microsoft.com/office/powerpoint/2010/main" val="2034736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CE33325-7B87-FEBD-C8F5-5EFF5F5C2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817" y="2156738"/>
            <a:ext cx="2516344" cy="250706"/>
          </a:xfrm>
          <a:prstGeom prst="rect">
            <a:avLst/>
          </a:prstGeom>
        </p:spPr>
      </p:pic>
      <p:pic>
        <p:nvPicPr>
          <p:cNvPr id="7" name="Picture 2" descr="Journal of Pharmacology and Experimental Therapeutics: 346 (3)">
            <a:extLst>
              <a:ext uri="{FF2B5EF4-FFF2-40B4-BE49-F238E27FC236}">
                <a16:creationId xmlns:a16="http://schemas.microsoft.com/office/drawing/2014/main" id="{E5903C40-1667-CAD2-6EFB-96B7C6FC4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174" y="2113815"/>
            <a:ext cx="435371" cy="56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2EA7776-BC5C-05A1-69E5-B6EE45AD0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5305" y="2469022"/>
            <a:ext cx="2413256" cy="19265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9AD4FEF-2166-DDD5-1E71-F17C85279921}"/>
              </a:ext>
            </a:extLst>
          </p:cNvPr>
          <p:cNvSpPr txBox="1"/>
          <p:nvPr/>
        </p:nvSpPr>
        <p:spPr>
          <a:xfrm>
            <a:off x="1329793" y="2750733"/>
            <a:ext cx="2788625" cy="577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88" b="1" dirty="0">
                <a:latin typeface="Calibri" panose="020F0502020204030204" pitchFamily="34" charset="0"/>
                <a:cs typeface="Calibri" panose="020F0502020204030204" pitchFamily="34" charset="0"/>
              </a:rPr>
              <a:t>The concomitant administration of low concentrations of </a:t>
            </a:r>
            <a:r>
              <a:rPr lang="en-GB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ensifentrine</a:t>
            </a:r>
            <a:r>
              <a:rPr lang="en-GB" sz="788" b="1" dirty="0">
                <a:latin typeface="Calibri" panose="020F0502020204030204" pitchFamily="34" charset="0"/>
                <a:cs typeface="Calibri" panose="020F0502020204030204" pitchFamily="34" charset="0"/>
              </a:rPr>
              <a:t> (RPL554) and glycopyrrolate at EC20 levels produced a significant synergistic effect on isolated bronchial rings precontracted with acetylcholine and histamine.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F825E15-CEB2-CDF5-D0C3-5D7625BD9F65}"/>
              </a:ext>
            </a:extLst>
          </p:cNvPr>
          <p:cNvSpPr txBox="1"/>
          <p:nvPr/>
        </p:nvSpPr>
        <p:spPr>
          <a:xfrm>
            <a:off x="1258173" y="5169480"/>
            <a:ext cx="1200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75" dirty="0">
                <a:latin typeface="Calibri" panose="020F0502020204030204" pitchFamily="34" charset="0"/>
                <a:cs typeface="Calibri" panose="020F0502020204030204" pitchFamily="34" charset="0"/>
              </a:rPr>
              <a:t>JPET 346:414-423 (2013)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16FCA51-4B47-E09D-B1EB-B2053F2C9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6854" y="2123980"/>
            <a:ext cx="2885171" cy="37007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57287C0-BCC2-6B6B-7A0A-2446AC65C2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9941" y="2504700"/>
            <a:ext cx="2788625" cy="171863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B75653D-95DD-1614-7081-9FC1A1E4CE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3697" y="2113815"/>
            <a:ext cx="410546" cy="552584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C64F5AD-85C3-CEAA-48E4-F53BACBCFB7F}"/>
              </a:ext>
            </a:extLst>
          </p:cNvPr>
          <p:cNvSpPr txBox="1"/>
          <p:nvPr/>
        </p:nvSpPr>
        <p:spPr>
          <a:xfrm>
            <a:off x="4463516" y="5161278"/>
            <a:ext cx="946955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75" dirty="0">
                <a:latin typeface="Calibri" panose="020F0502020204030204" pitchFamily="34" charset="0"/>
                <a:cs typeface="Calibri" panose="020F0502020204030204" pitchFamily="34" charset="0"/>
              </a:rPr>
              <a:t>PPT 32 (2015) 15-23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17CD613-1167-6607-C522-487BF60F9A11}"/>
              </a:ext>
            </a:extLst>
          </p:cNvPr>
          <p:cNvSpPr txBox="1"/>
          <p:nvPr/>
        </p:nvSpPr>
        <p:spPr>
          <a:xfrm>
            <a:off x="4359975" y="2750732"/>
            <a:ext cx="3431171" cy="941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Ensifentrine</a:t>
            </a:r>
            <a:r>
              <a:rPr lang="en-GB" sz="788" b="1" dirty="0">
                <a:latin typeface="Calibri" panose="020F0502020204030204" pitchFamily="34" charset="0"/>
                <a:cs typeface="Calibri" panose="020F0502020204030204" pitchFamily="34" charset="0"/>
              </a:rPr>
              <a:t> (RPL554)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glycopyrronium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both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induced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concentration-dependent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relaxation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of human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bronchioles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abolished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contractile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tone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induced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carbachol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used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together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low-to-middle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concentrations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(EC30 to EC40),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produced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synergistic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relaxant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on small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airways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enhancing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relaxant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significantly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increased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the lumen area (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respectively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21.05 ± 4.02% over the additive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&lt; 0.05); 69.08 ± 2.41% over the additive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&lt; 0.05).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37247995-A4DE-BBE6-2939-44F2B00D5E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2421" y="3725150"/>
            <a:ext cx="3571402" cy="1359313"/>
          </a:xfrm>
          <a:prstGeom prst="rect">
            <a:avLst/>
          </a:prstGeom>
        </p:spPr>
      </p:pic>
      <p:pic>
        <p:nvPicPr>
          <p:cNvPr id="29" name="Immagine 28" descr="Immagine che contiene testo, schermata, diagramma, Parallelo&#10;&#10;Descrizione generata automaticamente">
            <a:extLst>
              <a:ext uri="{FF2B5EF4-FFF2-40B4-BE49-F238E27FC236}">
                <a16:creationId xmlns:a16="http://schemas.microsoft.com/office/drawing/2014/main" id="{F0976E2B-EDEA-1038-BE67-4665C0BD00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53399" y="3305068"/>
            <a:ext cx="2503208" cy="184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39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2DE19E9-19DA-1D44-1C85-026B73E88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657" y="2052203"/>
            <a:ext cx="2283522" cy="45587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32D247A-0D20-1209-C0BA-F3524E550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978" y="2525841"/>
            <a:ext cx="2597138" cy="190167"/>
          </a:xfrm>
          <a:prstGeom prst="rect">
            <a:avLst/>
          </a:prstGeom>
        </p:spPr>
      </p:pic>
      <p:pic>
        <p:nvPicPr>
          <p:cNvPr id="7" name="Picture 2" descr="European Respiratory Journal: 52 (5)">
            <a:extLst>
              <a:ext uri="{FF2B5EF4-FFF2-40B4-BE49-F238E27FC236}">
                <a16:creationId xmlns:a16="http://schemas.microsoft.com/office/drawing/2014/main" id="{99E18A95-3DBB-82B2-7C39-09D6B2B15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175" y="2097780"/>
            <a:ext cx="359208" cy="49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71357CC-AC44-CD85-8AFC-7680527F19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7850" y="3077639"/>
            <a:ext cx="3087489" cy="1048272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9CA4946-E446-1F73-28AA-6C4178CC76FF}"/>
              </a:ext>
            </a:extLst>
          </p:cNvPr>
          <p:cNvSpPr txBox="1"/>
          <p:nvPr/>
        </p:nvSpPr>
        <p:spPr>
          <a:xfrm>
            <a:off x="1374884" y="2742039"/>
            <a:ext cx="2933421" cy="577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Ensifentrine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with short- or long-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acting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bronchodilators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significantly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improved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peak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FEV1 and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average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FEV1(0-8h),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along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functional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parameters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compared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to the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monocomponents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6B56066-AAA5-3585-A73A-ADFE5238C5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6537" y="4127797"/>
            <a:ext cx="2410115" cy="105962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B7BC2609-80FD-CF15-CB21-9AE1DCE569AE}"/>
              </a:ext>
            </a:extLst>
          </p:cNvPr>
          <p:cNvSpPr txBox="1"/>
          <p:nvPr/>
        </p:nvSpPr>
        <p:spPr>
          <a:xfrm>
            <a:off x="1296696" y="5130414"/>
            <a:ext cx="96532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75" dirty="0">
                <a:latin typeface="Calibri" panose="020F0502020204030204" pitchFamily="34" charset="0"/>
                <a:cs typeface="Calibri" panose="020F0502020204030204" pitchFamily="34" charset="0"/>
              </a:rPr>
              <a:t>ERJ 2018; 52: 1801074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FC02B179-89D4-2D9E-1C30-BAE2DAF11E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5698" y="2088731"/>
            <a:ext cx="2381947" cy="447243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26A83636-FA4E-27E6-115A-2F43EE0049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5697" y="2519396"/>
            <a:ext cx="2541432" cy="113553"/>
          </a:xfrm>
          <a:prstGeom prst="rect">
            <a:avLst/>
          </a:prstGeom>
        </p:spPr>
      </p:pic>
      <p:pic>
        <p:nvPicPr>
          <p:cNvPr id="24" name="Picture 2" descr="Respiratory Research 1/2017 | springermedizin.de">
            <a:extLst>
              <a:ext uri="{FF2B5EF4-FFF2-40B4-BE49-F238E27FC236}">
                <a16:creationId xmlns:a16="http://schemas.microsoft.com/office/drawing/2014/main" id="{C6CFEAEE-0F82-137F-69B2-B395EEAB2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287" y="2097780"/>
            <a:ext cx="351811" cy="49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C995E06-9DE4-CC7E-FE15-E85A569BEC16}"/>
              </a:ext>
            </a:extLst>
          </p:cNvPr>
          <p:cNvSpPr txBox="1"/>
          <p:nvPr/>
        </p:nvSpPr>
        <p:spPr>
          <a:xfrm>
            <a:off x="4534033" y="5130413"/>
            <a:ext cx="97654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75" dirty="0" err="1">
                <a:latin typeface="Calibri" panose="020F0502020204030204" pitchFamily="34" charset="0"/>
                <a:cs typeface="Calibri" panose="020F0502020204030204" pitchFamily="34" charset="0"/>
              </a:rPr>
              <a:t>Resp</a:t>
            </a:r>
            <a:r>
              <a:rPr lang="it-IT" sz="675" dirty="0">
                <a:latin typeface="Calibri" panose="020F0502020204030204" pitchFamily="34" charset="0"/>
                <a:cs typeface="Calibri" panose="020F0502020204030204" pitchFamily="34" charset="0"/>
              </a:rPr>
              <a:t> Res. (2020) 21:47</a:t>
            </a:r>
          </a:p>
        </p:txBody>
      </p: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CF23323B-A09E-21EE-CDA7-9036577FB835}"/>
              </a:ext>
            </a:extLst>
          </p:cNvPr>
          <p:cNvGrpSpPr/>
          <p:nvPr/>
        </p:nvGrpSpPr>
        <p:grpSpPr>
          <a:xfrm>
            <a:off x="4611105" y="3157538"/>
            <a:ext cx="2831134" cy="994720"/>
            <a:chOff x="6748585" y="2607024"/>
            <a:chExt cx="5033126" cy="1768391"/>
          </a:xfrm>
        </p:grpSpPr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29C33865-22EA-ED41-E49C-01E782AC3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186855" y="2607024"/>
              <a:ext cx="2594856" cy="1768391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030D8203-A204-6008-5070-3486CF4F3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748585" y="2607024"/>
              <a:ext cx="2506913" cy="1750860"/>
            </a:xfrm>
            <a:prstGeom prst="rect">
              <a:avLst/>
            </a:prstGeom>
          </p:spPr>
        </p:pic>
      </p:grpSp>
      <p:pic>
        <p:nvPicPr>
          <p:cNvPr id="29" name="Immagine 28">
            <a:extLst>
              <a:ext uri="{FF2B5EF4-FFF2-40B4-BE49-F238E27FC236}">
                <a16:creationId xmlns:a16="http://schemas.microsoft.com/office/drawing/2014/main" id="{B4DA5F0D-0A92-A85D-E859-2AB5001440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57972" y="4322028"/>
            <a:ext cx="2987536" cy="670776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C87E7131-23F2-F0DD-1164-ACC9E446B5A1}"/>
              </a:ext>
            </a:extLst>
          </p:cNvPr>
          <p:cNvSpPr txBox="1"/>
          <p:nvPr/>
        </p:nvSpPr>
        <p:spPr>
          <a:xfrm>
            <a:off x="4534032" y="2742038"/>
            <a:ext cx="3101330" cy="334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In a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-week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Phase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IIb study,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ensifentrine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doses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significantly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improved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bronchodilation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symptoms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788" b="1" dirty="0" err="1">
                <a:latin typeface="Calibri" panose="020F0502020204030204" pitchFamily="34" charset="0"/>
                <a:cs typeface="Calibri" panose="020F0502020204030204" pitchFamily="34" charset="0"/>
              </a:rPr>
              <a:t>tolerated</a:t>
            </a:r>
            <a:r>
              <a:rPr lang="it-IT" sz="788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924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>
            <a:extLst>
              <a:ext uri="{FF2B5EF4-FFF2-40B4-BE49-F238E27FC236}">
                <a16:creationId xmlns:a16="http://schemas.microsoft.com/office/drawing/2014/main" id="{0D2E7C7F-C7EE-959E-F69A-B20D1F38F2B0}"/>
              </a:ext>
            </a:extLst>
          </p:cNvPr>
          <p:cNvGrpSpPr/>
          <p:nvPr/>
        </p:nvGrpSpPr>
        <p:grpSpPr>
          <a:xfrm>
            <a:off x="1594570" y="493885"/>
            <a:ext cx="5768022" cy="788552"/>
            <a:chOff x="4375229" y="68360"/>
            <a:chExt cx="7654552" cy="1401869"/>
          </a:xfrm>
        </p:grpSpPr>
        <p:pic>
          <p:nvPicPr>
            <p:cNvPr id="6" name="Immagine 5" descr="Immagine che contiene testo, Carattere, bianco, algebra&#10;&#10;Descrizione generata automaticamente">
              <a:extLst>
                <a:ext uri="{FF2B5EF4-FFF2-40B4-BE49-F238E27FC236}">
                  <a16:creationId xmlns:a16="http://schemas.microsoft.com/office/drawing/2014/main" id="{BC49625E-D588-35B5-D41E-655DC2F62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5229" y="68360"/>
              <a:ext cx="6798658" cy="1401869"/>
            </a:xfrm>
            <a:prstGeom prst="rect">
              <a:avLst/>
            </a:prstGeom>
          </p:spPr>
        </p:pic>
        <p:pic>
          <p:nvPicPr>
            <p:cNvPr id="7" name="Picture 2" descr="Publication Cover">
              <a:extLst>
                <a:ext uri="{FF2B5EF4-FFF2-40B4-BE49-F238E27FC236}">
                  <a16:creationId xmlns:a16="http://schemas.microsoft.com/office/drawing/2014/main" id="{67FEF288-A76E-96EE-FD4E-B2FBB3B67A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7833" y="73795"/>
              <a:ext cx="901948" cy="1193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B911209-2830-DF12-3A17-DE4764753892}"/>
              </a:ext>
            </a:extLst>
          </p:cNvPr>
          <p:cNvSpPr txBox="1"/>
          <p:nvPr/>
        </p:nvSpPr>
        <p:spPr>
          <a:xfrm>
            <a:off x="1485259" y="1412776"/>
            <a:ext cx="598664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ENHANCE-1 and ENHANCE-2 Trials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  <a:endParaRPr lang="it-IT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735" indent="-160735">
              <a:buFont typeface="Arial" panose="020B0604020202020204" pitchFamily="34" charset="0"/>
              <a:buChar char="•"/>
            </a:pP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Phase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III,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multicenter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randomized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, double-blind,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parallel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-group, placebo-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controlled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trials.</a:t>
            </a:r>
          </a:p>
          <a:p>
            <a:pPr marL="160735" indent="-160735">
              <a:buFont typeface="Arial" panose="020B0604020202020204" pitchFamily="34" charset="0"/>
              <a:buChar char="•"/>
            </a:pP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Symptomatic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, moderate to severe COPD (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former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smokers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endParaRPr lang="it-IT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735" indent="-160735">
              <a:buFont typeface="Arial" panose="020B0604020202020204" pitchFamily="34" charset="0"/>
              <a:buChar char="•"/>
            </a:pP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ENHANCE-1 &amp; ENHANCE-2: 5:3 ratio to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twice-daily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ensifentrine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3 mg or placebo over 24 weeks via standard jet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nebulizer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(PARI).</a:t>
            </a:r>
          </a:p>
          <a:p>
            <a:pPr marL="417910" lvl="1" indent="-160735">
              <a:buFont typeface="Arial" panose="020B0604020202020204" pitchFamily="34" charset="0"/>
              <a:buChar char="•"/>
            </a:pP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ENHANCE-1 Subset: 48-week subset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randomized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in a 3:1 ratio.</a:t>
            </a:r>
          </a:p>
          <a:p>
            <a:pPr marL="160735" indent="-160735">
              <a:buFont typeface="Arial" panose="020B0604020202020204" pitchFamily="34" charset="0"/>
              <a:buChar char="•"/>
            </a:pP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Trial Duration:24  or 48 weeks (ENHANCE-1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only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endParaRPr lang="it-IT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735" indent="-160735">
              <a:buFont typeface="Arial" panose="020B0604020202020204" pitchFamily="34" charset="0"/>
              <a:buChar char="•"/>
            </a:pP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Totals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of 760 (ENHANCE-1) and 789 (ENHANCE-2)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patients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randomized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treated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respectively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. 69% and 55%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receiving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concomitant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long-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acting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muscarinic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antagonists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or long-</a:t>
            </a:r>
            <a:r>
              <a:rPr lang="it-IT" b="1" dirty="0" err="1">
                <a:latin typeface="Calibri" panose="020F0502020204030204" pitchFamily="34" charset="0"/>
                <a:cs typeface="Calibri" panose="020F0502020204030204" pitchFamily="34" charset="0"/>
              </a:rPr>
              <a:t>acting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 b2-agonists.</a:t>
            </a:r>
          </a:p>
        </p:txBody>
      </p:sp>
    </p:spTree>
    <p:extLst>
      <p:ext uri="{BB962C8B-B14F-4D97-AF65-F5344CB8AC3E}">
        <p14:creationId xmlns:p14="http://schemas.microsoft.com/office/powerpoint/2010/main" val="281309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F6EC11-3E47-9CA2-B46E-2A4A6E13B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42110"/>
            <a:ext cx="597408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18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8C4444BE-E179-2502-BDD3-B177FC6DF84D}"/>
              </a:ext>
            </a:extLst>
          </p:cNvPr>
          <p:cNvSpPr/>
          <p:nvPr/>
        </p:nvSpPr>
        <p:spPr>
          <a:xfrm>
            <a:off x="4970191" y="3021668"/>
            <a:ext cx="117650" cy="128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294DEDA0-9AF2-AEC8-0966-93BF8F7A9259}"/>
              </a:ext>
            </a:extLst>
          </p:cNvPr>
          <p:cNvGrpSpPr/>
          <p:nvPr/>
        </p:nvGrpSpPr>
        <p:grpSpPr>
          <a:xfrm>
            <a:off x="2027533" y="2828384"/>
            <a:ext cx="4773319" cy="2062086"/>
            <a:chOff x="121534" y="1131979"/>
            <a:chExt cx="7479517" cy="2771788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8BACC2E6-7FC4-9B5D-2D6A-B94A71D47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205" y="1284796"/>
              <a:ext cx="3160361" cy="2618971"/>
            </a:xfrm>
            <a:prstGeom prst="rect">
              <a:avLst/>
            </a:prstGeom>
          </p:spPr>
        </p:pic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EA71F261-330E-9287-35C6-A2A07EBE90A4}"/>
                </a:ext>
              </a:extLst>
            </p:cNvPr>
            <p:cNvSpPr/>
            <p:nvPr/>
          </p:nvSpPr>
          <p:spPr>
            <a:xfrm>
              <a:off x="121534" y="1256313"/>
              <a:ext cx="304533" cy="4977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5BC0C3AB-717E-DF0D-3AF8-1F0F80C76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0792" y="1279429"/>
              <a:ext cx="2990259" cy="2624338"/>
            </a:xfrm>
            <a:prstGeom prst="rect">
              <a:avLst/>
            </a:prstGeom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0014C7A2-F6CC-0604-E599-8C9016725D8F}"/>
                </a:ext>
              </a:extLst>
            </p:cNvPr>
            <p:cNvSpPr/>
            <p:nvPr/>
          </p:nvSpPr>
          <p:spPr>
            <a:xfrm>
              <a:off x="4450116" y="1131979"/>
              <a:ext cx="339257" cy="4977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627931AB-1B5C-C6EB-A38C-90315BF48844}"/>
              </a:ext>
            </a:extLst>
          </p:cNvPr>
          <p:cNvGrpSpPr/>
          <p:nvPr/>
        </p:nvGrpSpPr>
        <p:grpSpPr>
          <a:xfrm>
            <a:off x="2419157" y="1452217"/>
            <a:ext cx="4305686" cy="788552"/>
            <a:chOff x="4375229" y="68360"/>
            <a:chExt cx="7654552" cy="1401869"/>
          </a:xfrm>
        </p:grpSpPr>
        <p:pic>
          <p:nvPicPr>
            <p:cNvPr id="16" name="Immagine 15" descr="Immagine che contiene testo, Carattere, bianco, algebra&#10;&#10;Descrizione generata automaticamente">
              <a:extLst>
                <a:ext uri="{FF2B5EF4-FFF2-40B4-BE49-F238E27FC236}">
                  <a16:creationId xmlns:a16="http://schemas.microsoft.com/office/drawing/2014/main" id="{B341ADDB-46F1-E486-0E49-7318C9D1B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75229" y="68360"/>
              <a:ext cx="6798658" cy="1401869"/>
            </a:xfrm>
            <a:prstGeom prst="rect">
              <a:avLst/>
            </a:prstGeom>
          </p:spPr>
        </p:pic>
        <p:pic>
          <p:nvPicPr>
            <p:cNvPr id="17" name="Picture 2" descr="Publication Cover">
              <a:extLst>
                <a:ext uri="{FF2B5EF4-FFF2-40B4-BE49-F238E27FC236}">
                  <a16:creationId xmlns:a16="http://schemas.microsoft.com/office/drawing/2014/main" id="{F4431DF4-735A-27F8-89CF-66398CEF6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7833" y="73795"/>
              <a:ext cx="901948" cy="1193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769C7AF-0A8A-7EA0-6937-4D5162494714}"/>
              </a:ext>
            </a:extLst>
          </p:cNvPr>
          <p:cNvSpPr txBox="1"/>
          <p:nvPr/>
        </p:nvSpPr>
        <p:spPr>
          <a:xfrm>
            <a:off x="4478581" y="5097680"/>
            <a:ext cx="3431171" cy="19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675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Am</a:t>
            </a:r>
            <a:r>
              <a:rPr lang="it-IT" sz="675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75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it-IT" sz="675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75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Respir</a:t>
            </a:r>
            <a:r>
              <a:rPr lang="it-IT" sz="675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75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Crit</a:t>
            </a:r>
            <a:r>
              <a:rPr lang="it-IT" sz="675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Care </a:t>
            </a:r>
            <a:r>
              <a:rPr lang="it-IT" sz="675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</a:t>
            </a:r>
            <a:r>
              <a:rPr lang="it-IT" sz="675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208 (2023) 406–416</a:t>
            </a:r>
            <a:r>
              <a:rPr lang="it-IT" sz="6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7969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824ED5-E7B3-0F4F-2D91-A6CAA9C4A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340" y="1680210"/>
            <a:ext cx="6477000" cy="349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83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74CEB8E8-8274-061D-A62E-711C39539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69992"/>
            <a:ext cx="9107714" cy="483966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E439E7-83F7-DF5C-7DF0-BA9DB50E32A1}"/>
              </a:ext>
            </a:extLst>
          </p:cNvPr>
          <p:cNvSpPr txBox="1"/>
          <p:nvPr/>
        </p:nvSpPr>
        <p:spPr>
          <a:xfrm>
            <a:off x="5652120" y="6165304"/>
            <a:ext cx="27606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dirty="0">
                <a:latin typeface="Calibri" panose="020F0502020204030204" pitchFamily="34" charset="0"/>
                <a:cs typeface="Calibri" panose="020F0502020204030204" pitchFamily="34" charset="0"/>
              </a:rPr>
              <a:t>Calzetta L and </a:t>
            </a:r>
            <a:r>
              <a:rPr lang="it-IT" sz="900" dirty="0" err="1">
                <a:latin typeface="Calibri" panose="020F0502020204030204" pitchFamily="34" charset="0"/>
                <a:cs typeface="Calibri" panose="020F0502020204030204" pitchFamily="34" charset="0"/>
              </a:rPr>
              <a:t>Rogliani</a:t>
            </a:r>
            <a:r>
              <a:rPr lang="it-IT" sz="900" dirty="0">
                <a:latin typeface="Calibri" panose="020F0502020204030204" pitchFamily="34" charset="0"/>
                <a:cs typeface="Calibri" panose="020F0502020204030204" pitchFamily="34" charset="0"/>
              </a:rPr>
              <a:t> P. </a:t>
            </a:r>
            <a:r>
              <a:rPr lang="it-IT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Pulm</a:t>
            </a:r>
            <a:r>
              <a:rPr lang="it-IT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Pharmacol</a:t>
            </a:r>
            <a:r>
              <a:rPr lang="it-IT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Ther</a:t>
            </a:r>
            <a:r>
              <a:rPr lang="it-IT" sz="900" dirty="0">
                <a:latin typeface="Calibri" panose="020F0502020204030204" pitchFamily="34" charset="0"/>
                <a:cs typeface="Calibri" panose="020F0502020204030204" pitchFamily="34" charset="0"/>
              </a:rPr>
              <a:t>. 2024</a:t>
            </a:r>
          </a:p>
        </p:txBody>
      </p:sp>
    </p:spTree>
    <p:extLst>
      <p:ext uri="{BB962C8B-B14F-4D97-AF65-F5344CB8AC3E}">
        <p14:creationId xmlns:p14="http://schemas.microsoft.com/office/powerpoint/2010/main" val="3064686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60EAA-33DD-3713-8428-91128743F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C35FC9-3423-96B8-EB76-8134068521DB}"/>
              </a:ext>
            </a:extLst>
          </p:cNvPr>
          <p:cNvSpPr txBox="1"/>
          <p:nvPr/>
        </p:nvSpPr>
        <p:spPr>
          <a:xfrm>
            <a:off x="547436" y="1412776"/>
            <a:ext cx="804912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dirty="0" err="1"/>
              <a:t>Ensifentrine</a:t>
            </a:r>
            <a:r>
              <a:rPr lang="en-GB" dirty="0"/>
              <a:t> Approved by the FDA on June 26</a:t>
            </a:r>
            <a:r>
              <a:rPr lang="en-GB" baseline="30000" dirty="0"/>
              <a:t>th</a:t>
            </a:r>
            <a:r>
              <a:rPr lang="en-GB" dirty="0"/>
              <a:t> 2024  for the maintenance </a:t>
            </a:r>
          </a:p>
          <a:p>
            <a:pPr algn="just"/>
            <a:r>
              <a:rPr lang="en-GB" dirty="0"/>
              <a:t>      treatment of COPD</a:t>
            </a:r>
          </a:p>
          <a:p>
            <a:pPr algn="just"/>
            <a:endParaRPr lang="en-GB" dirty="0"/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dirty="0"/>
              <a:t>Now marketed in the USA under the Trade Name </a:t>
            </a:r>
            <a:r>
              <a:rPr lang="en-GB" dirty="0" err="1"/>
              <a:t>Ohtuvayre</a:t>
            </a:r>
            <a:endParaRPr lang="en-GB" dirty="0"/>
          </a:p>
          <a:p>
            <a:pPr algn="just"/>
            <a:r>
              <a:rPr lang="en-GB" dirty="0"/>
              <a:t>      (a first in class medicine combining anti-inflammatory and bronchodilator </a:t>
            </a:r>
          </a:p>
          <a:p>
            <a:pPr algn="just"/>
            <a:r>
              <a:rPr lang="en-GB" dirty="0"/>
              <a:t>      activity in a single molecule)</a:t>
            </a:r>
          </a:p>
          <a:p>
            <a:pPr algn="just"/>
            <a:endParaRPr lang="en-GB" dirty="0"/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dirty="0"/>
              <a:t>Already been multiple prescriptions filled up to Q12 2026</a:t>
            </a:r>
          </a:p>
          <a:p>
            <a:pPr algn="just"/>
            <a:endParaRPr lang="en-GB" dirty="0"/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dirty="0"/>
              <a:t>Ongoing clinical trials in patients with asthma, non-cystic fibrosis</a:t>
            </a:r>
          </a:p>
          <a:p>
            <a:pPr algn="just"/>
            <a:r>
              <a:rPr lang="en-GB" dirty="0"/>
              <a:t>    bronchiectasis and cystic fibrosis</a:t>
            </a:r>
          </a:p>
          <a:p>
            <a:pPr algn="just"/>
            <a:endParaRPr lang="en-GB" dirty="0"/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dirty="0"/>
              <a:t>Ongoing clinical trials of combination product of inhaled </a:t>
            </a:r>
            <a:r>
              <a:rPr lang="en-GB" dirty="0" err="1"/>
              <a:t>ensifentrine</a:t>
            </a:r>
            <a:r>
              <a:rPr lang="en-GB" dirty="0"/>
              <a:t> and</a:t>
            </a:r>
          </a:p>
          <a:p>
            <a:pPr algn="just"/>
            <a:r>
              <a:rPr lang="en-GB" dirty="0"/>
              <a:t>      </a:t>
            </a:r>
            <a:r>
              <a:rPr lang="en-GB" dirty="0" err="1"/>
              <a:t>glycopyrollate</a:t>
            </a:r>
            <a:r>
              <a:rPr lang="en-GB" dirty="0"/>
              <a:t>   </a:t>
            </a:r>
          </a:p>
          <a:p>
            <a:pPr algn="just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3594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550" y="922408"/>
            <a:ext cx="6249449" cy="771185"/>
          </a:xfrm>
        </p:spPr>
        <p:txBody>
          <a:bodyPr>
            <a:normAutofit/>
          </a:bodyPr>
          <a:lstStyle/>
          <a:p>
            <a:pPr algn="ctr"/>
            <a:r>
              <a:rPr lang="en-GB" sz="2100" dirty="0">
                <a:latin typeface="Kings Caslon Text" panose="02000503000000020003" pitchFamily="2" charset="0"/>
              </a:rPr>
              <a:t>Acknowledgements</a:t>
            </a:r>
          </a:p>
        </p:txBody>
      </p:sp>
      <p:sp>
        <p:nvSpPr>
          <p:cNvPr id="16" name="AutoShape 2" descr="data:image/jpeg;base64,/9j/4AAQSkZJRgABAQAAAQABAAD/2wCEAAkGBxITEhIUExMVFBUXFxcaGBcVFxgbGBkVFxsWFxwXHhcYHCgiGxwlHRgYITEiJSkrLi4uFx8zODMsNygtLisBCgoKDg0OGxAQGzQkICQuMiw1NDAsNCwsLC82MCwvLCwsLCwsLCwsLCwsLCwsLDQsLCwsLCwsLCwsLCwsLCwsLP/AABEIAHMBtgMBIgACEQEDEQH/xAAcAAEAAgMBAQEAAAAAAAAAAAAABgcEBQgDAgH/xABREAABAwICBAcLBgsHAwUAAAABAAIDBBESIQUGBzETQVFhcYGRFCIyNFJyc3ShsbIzQmKSs8EWIyQ1NlOCosPR0iVDVIOTwvAmROEVF2Oj4v/EABkBAQADAQEAAAAAAAAAAAAAAAABAgMEBf/EACoRAAICAQQBAgYCAwAAAAAAAAABAgMRBBIhMUETMiI0UWFxgRRCM7Hw/9oADAMBAAIRAxEAPwD4rNq2kWySNHAWa9wH4s7gSPLVw6sVz56SmmktjkiY92EWGJzQTYcQXMukvlpvSP8AiK6P1HcBo6iJNh3PFv8ANC7tVXGME0jj01kpSabN8i82zsOQc0npC862vihGKWRkTeWRzWjtcVw4OwyEWFQaXp5riGeKUjeI5Gut9UrNUtY7GchFrJ9YaNjsD6qna7yXSxg9hctjHIHAFpDgdxBuCOkI00RlH0i+XyAbyB0my/GStO5wPQQoJPtFh1+lIILcNNFFfdwj2tv0YiF9UOkYZheGWOUcsb2uHa0lTh4yRldGUiIoJCLFrtIwwi80scQ5ZHtaP3iF50OmaaY2hqIZTyRyMcexpU4eMkZXRnIi+HzNGRcAechQSfaL5Y8HMEHoKxaPS1PK5zYp4pHN8JrJGuI6Q05KcMZKh2s611bax1PFLJDHE1nybiwvc5oeXFzbG2YFt2RUm2O6yz1UU8c7jIYTHhkd4RbJj70njIwbzn33MtxrjqVR1zmvlc6KVotjY5oJbnYODgQQLmx3rZ6q6Ap6KHgqfMXu55Ic5zrAXcRlutkAAumVlbpUUuTnjXNWuTfBuURaufWSiYcL6una7kdNGD2Fy5km+jdtLs2iLwpKyOVuKORkjeVjg4doK91BJynJXzZ/jZOP57v5rqHRB/EQejZ8IXKsu89a6p0P4vB6KP4QvQ1y4icOjbbkZiIi887jxq6lkTHSSOaxjRdznGwA5SSqv1i2wtaS2jiD7f3stw09EYs4jpLehRbadrg6sndDG78micQ0A5SPGRkPKL3DebPjWRs31A7tHD1BLacEhobk6UjI58TAciRmTcC1rrvhRCEN9pxzulOWys19VtN0o437oEY5GRxW7XNJ9qyNG7VNIxnv3xzjkkY0Zcxjw+26u3R2gKWBuGGniYOZjbnnLrXJ5yV4aW1VoqkETU0TifnBoa8dD22cO1V/kU9bOCfRt73nhqVrL3fT8NwLorOLSHEEEgAktdvLc7XIGYI4lIFh6I0bHTQxwRCzI22A4+UknjJJJJ5SVlvcACSQAN5O5cksOT29HVHOOT9Rao6y0OLD3XTYuTho735LYls43hwBBBB3EG4PWoaa7CafR9LmDTldKKmpAlkAE0uQe7y3c66fXLGnvGqn00vxuXboVyzk1jxFF4Vkrvwfa7EcXcEZxXN78EzO++6p7VSulNdRAyyEGpgBBe6xHCMy3q36z9HW+oRfZMVMapePUPrNP9qxaadLbP8ALKXt7oHUCIvOedjGlz3NY0by4gAdZXmneeiLVwax0T3YWVdO5x3Bs0ZJ6g5bRS012Qmn0ERec87WNLnua1o3ucQAOklQSeiLXUmnqSV2COpgkd5LJWOPYDdZz5GjeQOk2UtNdkJpn2i+GStO4g9BBX2oJCLErtKQQ/LTRRX3cI9rfiIXzQaWp5r8DPFLbfwcjXW+qVOHjJGV0ZqIigk5S0l8tN6R/wARVyabH/TLPV6b44lTekvlpvSP+Iq5NNfo0z1em+OJerf/AE/KPNp/v+Cn9CaQdTTxzxtaXsJLbi4xEFoyG/fuU6ds00pVg1FRLHwrxfDM5xfy4ThaQzzRkN2SiuosDX6Qo2uFxwzDbze+HtAXTKrqrnXJbey2mqU4vd0cqVNPNTTOY4OimidY2NnNcOMOB6wQdxuplT6Z0tpjBSxvs1jPxrgcDXDdjlcMzfdhAsczbk/NtMQbpK4Fi6GNx5zd7b9jQOpS3YTCO5ql9u+MwaTzNY0gdr3dqtZYvSVmOStcH6jrzwQjWbZvV0cJmJjljbbHwZddl8rkOAu29sx2WXzs01nkpKqKPEeAleGPYT3oLzhEgHEQSLnjF+a176fhD6WpY4XDoZAegscFy3A4hzSN4IPXdRRN3QamTdBUzTiXRt2H5JTen/hyKrdVdMzUkr3U7bzSxmFhtctL3xm4bbvnd7YDlI32sbS27eKU3p/4cihWx6hbLpJhcL8FHJIOkYWDsx36gooaWny/uTcm70kbuHZFVzNMtRVtbM7Nwc10hvyOkxDPoB61BdIUVVo6qLSTFNHYh8ZNi07nNd85p5+QgjeF0+qo28UTcFJN84OfGecEBw7C131is6NTKU9sumXuojGO6PaJZs61r7vpi59hNGQ2UDcbjvXgcQdY9bXLT7UdenUdqenI4dzbufkeDYd1gcsZz37hnxhQ3YlVlte9l+9khdcc7S1wPUMQ/aUX1xrHS11W92ZM0gHmsJY0dTWgK0dPH1mvHZEr5ein56N1qhqVU6Uc+aSUtYHWdLJd73vyJAuRewtck5XG/O2Trts6koIxURzcLG1zcRw4HxkkBrsibjFYXFiCR0jL1S2nMoqWKn7lL8GK7hIBiLnOde2E8vsXrrLtUZVUs1P3KWcI22Iyg2Nwb2wC+5Xbv9ThfD+uiiVOzvkkmyTXKSqa+mqHF8sbcTHne+O4BxHjc0kZ8YI4wSYTtoaP/Ujl/cx+961+y6oLNKUtj4Re084cx/32PUtjtn/OR9DH/vSMFDUceUHNyo5+pqNGacmFCaCma8vmne9/Bglzo8ETRG0NzNy1xdzADcSsrVTVGtNfTsdFNT2djMha5mFjLFxa7lNw3LjcLqabCtGM4KpqSLvL+CB5Gta15A6S5t/NCtRZ3ajZJxijSqjelKTKI23tH/qLMv8At4/jmUs2Ej8kqPWD9nGoptu/OLPV4/jmUs2FeKVHpz9nGps+WX6Ih8wzE2jaI0tV1gp4iTTPaHNw3ZEALB3Cu+c6+ds8iLDeteNi82C/dceO3g8G7Dfkx4r258KsHWvXWkoMpXF8pFxFHYvtym5s0c5PLa6r+TaRpOscWUNMG87WmVzb7iXEBjesdapXK5xW3hF7I1bnu5ZA71WjqpwDnQzxGxwnI7iL8TmkWNjkQQuiNUdNispIai2EuBDmjcHtJa4DmuDbmIXPet1PWMqD3aSZy1rnXc0kA7hduXFuGSt3Ym4nR7uaeQDosw+8lX1cU61LyZ6ZtWOPgomXeetdU6H8Xg9FH8IXK0u89a6p0P4vB6KP4Qmu6iTo+5GYtHrxpAwUFVK02cIyGnke/vGntcFvFF9ptOX6LqwOJjXdUb2SH2NK4a0nNZ+p2TzteDnNjCSGtFybADnOQC6p0TQNghihZ4MbGtH7ItfpO/rXLNLNgex+/C5rreaQfuXV7HggEG4IuDzFduub+E49F5PpEReedxrNZNNx0dPJPLuaMmje5xya0c5PZmeJUDpTTddpWoZGSXF7rRwtNo28e7jsASXHPI8WSmu3itN6SEHvfxkhHK7vWtPUC/tWu2G0QdVzynMxxADmMjt/TZpHWV6FMVXU7PJxWyc7FX4M9uxd3B51Y4W24Rd5fkviv126lDKPSVdoipfGHFjmO7+MkmJ4yIOHjBFrOFjnxLpFU1t3owJ6SUDN8cjD0RlpH2hUUXyslsnymLqYwjuhw0WdqrrBHXU7J48r5PZe5ZILXaTx7wQeMEHjXN+nvGqn00vxuVh7Ca4iaqhv3ro2yAchY7CT1h47Aq80941U+ml+Ny1or2WyijO+e+uLLurP0db6hF9kxUxql49Q+s0/2rFc9Z+jrfUIvsmKmNUvHqH1mn+1Yo0/tn+WW1HugX9rxrQzR9OZCA6RxwxMPzn77n6IGZ6hxqkqCmrdM1eF0he7NznP+TiZkDZoyHEA0bzv4yt9twq3OrYo/mxwggfSe52I9jWdi1WoGujNHcPeAymXBmHhtgzFlm0+UoprcKt0VmTFtilbtk8JEh0xsdkZC58NRw0jQTwbo8OO3E04jY8gN75ZjesLZVrrJDNHSzPLoJCGsxG/BvOTQD5BNm4dwJBFs77v/wB6Wf4N3+sP6FU09T+MdIzvTjLm2+bniGfN9yvXCycXG1FZyhCSlWdO6x6ajo6eSeTMMGTRvc45NaOcnszPEue9KaVrNKVLGuJke91o4m5MZfiaDkLDe452FyVOtuGknOZQxjJrg+Vw5wGtb7HP7Vrdh1GHVk0hF+DhsOYvcBfps0jrKyoiq6nZ5L3Sc7FX4MgbGJ+DuaqLhLeBgdgvycJe9ufAodrTW1do6SsuX0rnhpebuwyCPLF85vegg8juSy6YVNbd6JrZqSUDvnskY7n4MtI+0KjT3ynNKRN9KhBuPB+bBh+Pq/Rx/E5bjalr6+ncaSldhlsDLILXYHC4Y3kcRYk8QItmbjUbB/l6v0cfxOVdaXrjPPNMSSZJHvz5HEkDqFh1LX0lO9t+MGbscaUl5JZqbqBPpFrqiSUxxlxGNwL3yOGRIuRlxYid43L8111Dm0aI545jIzEAHtBY+N+ZG4nI2PfAjPLkW31e2qx0tNBAKQu4NgaXCUDERvdbBlc3PWsbXDaYytpJKcUxjLywhxkDrYHtfuwjfa3Wid/qdfD+ug1Ts75Jtsq1vfWwvimN54bXd5cZyDj9IEWPUeNFUmpOl3U07pGGxMbm5chcw/7UWF2ne97ejem9OC3dmo0l8tN6R/xFXJpr9Gmer03xxKmtJOHDTekf8RVy6bP/AEyz1em+OJdF/wDT8o56f7/grTZ7+cqP0o9xXSi5q2eH+0qP0o9xXSq59d71+DfR+x/kojbb+cW+rx/HKpdsK8TqPWD9nEojttP9ot9Xj+OVS3YSfyOo9YP2cS0s+WX6KQ+YZP8ATHyE/o3/AAlcqxb29S6p0x8hP6N/wlcqxOFxmOJND1IazuJde3bxSm9P/DkUM2O1rY9JNDjbhYpIx53eyD7O3Wpnt28UpvT/AMORVTq5omoqJHdzX4WJnDNANnHA5g736QLgR0ctlahJ0Yf3K3Nq9NHUKqbbxXC1JAN93yHlAADG9t3/AFViUm2KdjME1K18zci7GY++GXfRlhseUXGfIoVPJWaUqy4NMsz7ZMFmsaMgMzZjByk8fGSs6NPKE90+kXuvjKO2PbJTsPoC6sllt3sURF/pyOFvY16iuvFCYa+rYf1r3DzZDwjfY4K+9SdWm0FM2IEOeTikePnPIAy+iAAB0X3krQ7T9RzWtbPBbuiMWwmwErN+G53OBJsTlmQeIiYales34fAlp36KXlcnxssp6Oo0fFiggfJGXMkLo2F1wSQSSLm7S09vIpd+D9H/AIWn/wBKP+lc76F01V6NncWXifufFK02cBuDmGx6CLHM2OZUyl2zVGHvaaEO8oueW383I+1RbprHLMOn9ya9RBRxLhotqDQ1Mxwcynha4bnNjYCDzEC4VJbZ/wA5H0Mf+9S7ZlrBpOqqJH1DHup3syfhDI2ObmMF7YgbkG2I+Dc5KIbaD/aR9DH73pp4OF2G/AvkpVZRN9hniE3rL/s4FYqrnYWfyCb1l/2cCsZc2o/yyN6P8aKJ23fnFnq8fxzKRbHqvgdG10pFxHI99vMhY77lHdt5/tFnq8fxzKS7FadstBWRu8F8rmm3I6JgPsK65/LrP2OaHzDKnxyVVQDI+8k0jQ558p7gL9Avu4gLLp3RGi4qaJkMLAxjRYAcZ43E8bjvJ41zNpzRE1HO6GUFr2HvXZgObfKRp5Dv5t28FTel2i6Uq2NpaeJpncLGSMHHbdizOGM8rjkL5WyV9TW7Etr4KaexQb3dmh2n6RbPpKoLTdrC2MEcrAA797EOpWZsS/N7/Tv+GNVFrZoB9DOIZHhz+DY8kXtd17gE5kAgi+V7bgrW2GVIdRTMuLsnJI5nMZY9od2KNQl6C29cE0Z9Z5KRl3nrXVOh/F4PRR/CFyrK4Z58q6q0P4vB6KP4Qq67qJbR9yMxeVVTtkY+N4u17XNcOVrgQR2FeqLzjuOW9YdDyUlRLBJe7DkfKYfBeOYj7xxK4tk2t7J4GUsrgJ4m4W3PykTdxHK5oyI5r8Ztu9eNTItIRi54OZgPByAX/YcONvtBzHGDRendWayhfeaNzA0gtlZcsuDkRINxvuvY8y9JShqIbW8M89xlRPcllHTaLnrRm03SUTQ3hWygbuGYHH6zSCeslfmktpekphh4YRA5WhYGk35HG7geghY/wrM+Db+XDBK9vFCfySYDvfxkbjznC9o6wH9i1uw2sDaueM/3kVxzmNwy7HE9RUz1b0fJpDRDaetjkY6xYHSAh5wWMcwDs91hn4WE8RVTaR0VW6JqWPc0tcx145QCY37xYHnFwWmxsSta8SrdLfKMrMxsVq6Ok1TO3erBnpIgc2Rvcf8AMc0D7MrNbtnHB50h4W3FJ3l+W+G4HNbr41BaejrdL1T3tbje93fvsRFGNwBdnhAG4Zk24yq6eiUJb58JFr7ozjthy2TDYRQky1U9smsbGDylxxEdQa36wVd6e8aqfTS/G5dH6qaAjoaZkEeds3utYvkPhOI6gAOIADiXN+nnDuqp9NL8blrRZvtlJGd8NlUUXfWfo631CL7JipjVLx6h9Zp/tWK5qw/9Ot9Qi+yYqY1ScO76H1mn+1Yo0/tn+WW1HugTTblQubVwzfNkhw/tRucT7HtXrsV7mkdUwTRRPeQ17OEY1xsLteBiHFdh6yrL1z1bZX0zoXHC4HFG/wAl4vY84IJBHIeWy5/rtH1mjqhpeHwSsddjx4JtxtducCDmOQ2I3hVpkravTzhi2Lrt344Oi/wfo/8AC0/+lH/Sn4P0f+Fp/wDSj/pVT0u2SpDAJKeJ7vKDnNB58OefX2L90FrzpasrIXRx44mvGOOFlo8ByOKRxyIBJF3AXAyWH8a1Zb/2bq+t9f6M3bvRkdxSAd6OEjPMTgc0dgd2LUbEa4MrpIybcLEcPO9hDrfVxnqVs64avtrqWSBxwk2cx3kyN8E9G8HmcVzvVUtVQVLQ8OhmjcHNPEbHJzTuc09hzB4wt6GrKnX5MLk4WqzwdRKltute11RTQg5xxuc7mMpaAOm0d+sL2btlmMYb3IwzHLFjdgLuXg8N9/zcXWohrboirjEVVWEiaqdI7C4Wc1rBHYuHzb4rBvEGjoFdPRKE8z/Ra+5Tg1Eluwf5er9HH8TlX2nqA09TPCRbg5HtHmgnCegtsetWDsH+Xq/Rx/E5b3alqI+qPdVM0GYC0jN3CNG4j6Y3WO8W5ADp6qhe0/OCnpudCx4Nns9pKKo0fTP7ngc5rBG8mJhdwkYDTc23mwd+0CpH+D9H/haf/Sj/AKVz1q7rLV6OlfwfendJDK02JHlNNi1w5RYqXVO2apLe8poWO8pznOH1Rh96ys01m7MevyaQ1ENvxdlsN0DSDdTQD/KZ/JFC9l+m9JVD531UcjoXgOjkLWsaHCwwMabXaQb3F/BzNyi5ZxlCWGzpg1JZSJ6aCL9VH9Rv8l6GFpbhwjD5NhbLmXoizyXPBlFECCI2AjcQ0X9y90RAeMtLG43cxrjyloJ9q+oYWtFmtDR9EAe5eiID8IXj3JH+rZ9UfyXuiArTbt4pTen/AIcii2w/84SerSfaQKU7dvFKb0/8ORRbYf8AnCT1aT7SBejX8szhn8wi49IaCpZzimp4ZXeU+Nrj2kXWRQ0EULcMMTIm+TG1rR2NAWSi8/Lxg7cIIiKCTEr9GwTi00Mco5JGNcP3gViUurNFGcUdJTtdyiJgPba62yKdzXGSMILxlpI3G7mMceUtBPaQvZFBJ8RQtaLNaGjkaAM+pfaIgPGWljcbuY1x5S0E2619Qwtbk1rWj6IA9y9EQGLpDRsM7cM0UcrRuEjGuAPKA4ZJo/RsMDcMMUcTTvEbGtBPKcIzKykU5eMEYPGWljcbuY1x3Xc0E261+w07GXwta2+/CAL26F6ooJMbuCH9VH9Rv8lkAWyC/UQBERAF+EL9RAamp1YoZDd9JTuPKYWX7bXXvQaFpoM4aeGI8scbGntAWeitufWSMIL4lja4FrgHA7wRcHpBX2iqSaY6paPvfuKmv6GP3YVtoYWsaGsaGtG4NAAHUF9opcm+yEkgsc0MR/u2fVb/ACWQigk+DE3DhwjDa1rC1uS3IvJtDECCI2AjMENbkexZCIAvOop2PaWva17Tva4Ag9RXoiA0zdU9Hg3FFTX9DH/SttFE1oDWgNA3AAADqC+0UuTfZCSXQWPW0MUzcMsbJW+TI1rh2OC02v8A3T3DOKVr3TOAA4M2eGkjE4Zg3w3tbO5Cqak2m6Upvxcwa8jeKiNzZAOTvS09ZBW1VEprMWZWXRg8SLooNAUkLsUNNDG7ymRsa7tAuqn25aTa+op4Gm5hY4vtxOlw2aefCwHocFiV+16ue0tYyGIn5zWuc4dGJxHaCtFq7qrW6RlxAOwudd9RLfDmcziPyjuYddhmuqml1y9Sx9HPbaprZWifbCKAiOqnO57mRt/yw5zj0d+B1FWosDQeiY6WCOCIWYwWz3k7y485JJPSs9cV0983I6qobIKJh6Q0TTz24aCKW27hGNdboxDJY9Hq5RxHFHSwMd5TYmB3aBdbRFTc8YyXwgiIoJInJrqASOBORI8McX7KklBU8JGyS1sTQbb7X4rqq6jw3ecfeVZmr/i0Ho2+5b2wUUsGVcm3ybBERYGoREQBERAY9ZRRSgCWNkgBuA9ocAd1wHDevOk0XBE7FFDFG61rsja02Nja4G7IdizEU5ZGAiIoJCIiAIiICNa5aTmh4Hgn4cWO+TTe2C3hA8pXxqdpWaZ0olfiwhtsmi18V/BA5Fj7Qf8At/8AM/2Lz2f+FP0M97l0YXpZ/wC7Mcv1ME0REXObBERAEREAREQBERAEREAREQBERAEREAREQBERAEREAREQBERAF5VFMx4s9jXjkcAR2FeqIDAj0JStN208IPKImA9oCzwiKW2xgIiKAEREAREQFR1Hhu84+8qzNX/FoPRt9yrOo8N3nH3lWZq/4tB6NvuXTf7UYVds2CIsHTlWYoJXjeG5ec6zQe0hc6WXg3bwaXWHWjgyY4bF4yc45hp5AOM+wc60tHT11Vd4kfh5XPLW35gPuC0kMZc5reNxA6ybK2aeFrGtY0Wa0AAcwXRLFa47MI5m+SAVL66kIxPfY7iXY2Hm77d7CpLq7rE2fvHgNktuG5w5Rz8y2GnKQSwStI+aSOZwzB7Qqwp53Mc17TZzSCOkJFKyP3Dbg/sWTrPO5lNI5ji1ww2I3i7mhQvR+sMzJGufI97Re7b78jYZ89lLNZpQ+he4bnNjI6C5hUI0LTCSeJjtxcLjlAzI67JUlseRY3uWDby1WkKnvmNe1h3BhwC3nEguWqkqqmF9nPlY4cRc73E2IVoAWUY19gBijfbvg+1+ZwcSO0BRCxN4wTKGFnJlarabNQ1zX24RlrkfOB47cR5epbTSVeyCMyPOQ3AbyeIDnUJ1Hd+U9Mbve0/cvXXqrLpmx3yY29vpO/8AFu0qHWnPBKm9mTDrtP1M7rNc5oJs1kdwei4zcf8AlllR6N0jGMbTJy24QOP1SSD0ZrJ1CpAXSyEZtAa3mvck+wdpU0Uznte1IiMNyy2VrpvTDqhsQe2z2Yw6243w2y4jkbj/AINts/8ACn6Ge9yxteKMMma8C3CNufObkT2ELJ2f+FP0M97laWPT4KrO/kkumNKMp2YnZk5NaN7j9w51C5NNVdS/BGXC+5kfe2HO7f1k2XlrZWGSpeOJneAdG/239ikGodIBE+S2bnWv9Fv/AJJ7AqqKhHc+yzblLBqptDV8Yxh7zbMhkri7s4+q69ND63SNIbP37fKA75vPl4Q9vSpyq31spRHUvtkHAPt52/2g9qQkp8SQknDlFjRvDgCDcEXBG4g8arvSul6hs8zRM8ASPAAOQAcQAt/qJVl0T4yb4CLea6+XaD2qJaZ8Yn9K/wCIqa44k0xOWYpm6brBUysZFA1xcGjG+13E8ZucmjnPsWvroa2MYpTMB5ReSO0E2Uy1TpWspoyBm8YnHlJ3dgsFtJ4Q9rmuFw4EEcxVfUUXhInY2uWQbV/WWVj2slcXscQLuzc0njxbyOW6nqp4q3KV12MJ3loPaEvilhoVSb4PVERYGoREQBERAEREAREQBERAEREAREQBERAEREAREQBERAEREAREQFR1Hhu84+8qzNX/ABaD0bfcqzqPDd5x95Uj0frfwUbI+BxYWgX4S17cdsOS67YuSWDmrkk+ScrU61xF1JMBxAHqa5rj7AVpPw4/+D/7P/wtroLTgq+EaYsIAF++xXDri3ghYbJR5aNt8ZcEBoZA2SNx3B7SegEFW0qy09oZ1O8ixMZPeu5uQ849qkehNa4uDa2clrmi2KxIcBx5AkHlWtq3JNGdb2tpkjrpA2ORx3Bjj2AlVKpbrLrMyRhihuQ7wnEEZcgBzzWHqroR0r2yPFo2m+fznDcBzX3nqU1rZFtib3PCJBp2Is0eWne1kQPSCwKJaseNQ+cfhcprrd4pL+x8bVCtWPGofOPwuUV+xifvRZqjmvfi7fSN+F6kajmvfi7fSN+F6xr9yNZ+1mh1I8Z/Yd9y+NdIyKpx8prSOi2H7ivvUjxn9h33Lfa5aJMrBIwXey9wN5YeTlI39ZW7liwxSzAxNn8otM3ju09RuPu9qlyq3QuknU8okAuNzhytPF07j1KYSa4U4bcB5Pk4bG/OdypbW92UXrmsYZq9f5QZIW8Ya4/WIA+Er62f+FP0M97lotLvlkInkFhKTh81ttw5Mxnx5re7P/Cn6Ge9yvJYrwUTzPJo9YYi2pnB8snqd3w96mGo8gNNbyXuB67H714a4aEdIBLGLvaLOaN7m8RHKR7R0KP6taa7ne4OBLHeFbeCOMD2EfyR/HXwSvhnyWOq+13kBqbeSxoPT3zvcQpHUa20zWktcXniaGuGfS4ABQrDLUzGwxPebm24D7gBYKtMWnlk2STWESTZ/EbTu4iWN6xiJ94Ua0z4xP6V/wARVj6H0eIImxjO2bjyuO8/84gFXGmfGJ/Sv+Iq1ct02ys1iKRYervi0HmN9y2K12rvi0HmN9y2K5pds3XRT5VtUXycfmt9wVSlW1RfJx+a33BdF/gxp7Z7IiLmNwiIgCIiAIiIAiIgCIiAIiIAiIgCIiAIiIAiIgCIiAIiIAiIgNQ7VmkJJMW/6T/6l+fgxSfqv33/ANSIrb5fUrtX0H4MUn6r99/9Sy9H6KhhLjEzCXWvm43t0koiOTfknavoZUsbXAtcA4HeCLg9RUR0/oaBh7xmG/IXW7L5IitW3krNLBk6vaFp3DE6MOI5SSOwmyk4FsgiKJttkxSweVXSslYWPGJptcXI3EHeOcLCpdAU0b2vZHZzdxxPNuLcSiKqk1wThGzWNX0MczQ2RuJoN7XIzFxxEcpRFGcEnhRaEgidjjjwusRfE45HpK2CIpbb7ISwR/WLREBaZODAfyi4vzkA2J51h6t6Hgddzow4jdckjeeImxRFopPZ2UwtxINIaLhmw8IzFhvbNwte1/BI5AvzR+ioYS4xMw4rXzcb2vbeTyoiz3PGC+F2Zq1GmtEQPa57oxi8oXBPThIv1oiRbT4DWURjR+i4nSYXNuL+U7l5iptR0UcQwxsDRzbz0neetEWlrZSCRkLVTau0r3Oc6K7nEknE/MnM7nIizTa6LtJ9mxp4Gsa1jRZrRYDPIDpXoiKCTT/gxSfqv33/ANS2zGAAAbgLDoCIpcm+yEkuj6REUEhERAEREAREQBERAEREAREQBERAEREAREQBERAEREAREQBERAf/2Q=="/>
          <p:cNvSpPr>
            <a:spLocks noChangeAspect="1" noChangeArrowheads="1"/>
          </p:cNvSpPr>
          <p:nvPr/>
        </p:nvSpPr>
        <p:spPr bwMode="auto">
          <a:xfrm>
            <a:off x="1230511" y="748904"/>
            <a:ext cx="17145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AutoShape 4" descr="data:image/jpeg;base64,/9j/4AAQSkZJRgABAQAAAQABAAD/2wCEAAkGBxITEhIUExMVFBUXFxcaGBcVFxgbGBkVFxsWFxwXHhcYHCgiGxwlHRgYITEiJSkrLi4uFx8zODMsNygtLisBCgoKDg0OGxAQGzQkICQuMiw1NDAsNCwsLC82MCwvLCwsLCwsLCwsLCwsLCwsLDQsLCwsLCwsLCwsLCwsLCwsLP/AABEIAHMBtgMBIgACEQEDEQH/xAAcAAEAAgMBAQEAAAAAAAAAAAAABgcEBQgDAgH/xABREAABAwICBAcLBgsHAwUAAAABAAIDBBESIQUGBzETQVFhcYGRFCIyNFJyc3ShsbIzQmKSs8EWIyQ1NlOCosPR0iVDVIOTwvAmROEVF2Oj4v/EABkBAQADAQEAAAAAAAAAAAAAAAABAgMEBf/EACoRAAICAQQBAgYCAwAAAAAAAAABAgMRBBIhMUETMiI0UWFxgRRCM7Hw/9oADAMBAAIRAxEAPwD4rNq2kWySNHAWa9wH4s7gSPLVw6sVz56SmmktjkiY92EWGJzQTYcQXMukvlpvSP8AiK6P1HcBo6iJNh3PFv8ANC7tVXGME0jj01kpSabN8i82zsOQc0npC862vihGKWRkTeWRzWjtcVw4OwyEWFQaXp5riGeKUjeI5Gut9UrNUtY7GchFrJ9YaNjsD6qna7yXSxg9hctjHIHAFpDgdxBuCOkI00RlH0i+XyAbyB0my/GStO5wPQQoJPtFh1+lIILcNNFFfdwj2tv0YiF9UOkYZheGWOUcsb2uHa0lTh4yRldGUiIoJCLFrtIwwi80scQ5ZHtaP3iF50OmaaY2hqIZTyRyMcexpU4eMkZXRnIi+HzNGRcAechQSfaL5Y8HMEHoKxaPS1PK5zYp4pHN8JrJGuI6Q05KcMZKh2s611bax1PFLJDHE1nybiwvc5oeXFzbG2YFt2RUm2O6yz1UU8c7jIYTHhkd4RbJj70njIwbzn33MtxrjqVR1zmvlc6KVotjY5oJbnYODgQQLmx3rZ6q6Ap6KHgqfMXu55Ic5zrAXcRlutkAAumVlbpUUuTnjXNWuTfBuURaufWSiYcL6una7kdNGD2Fy5km+jdtLs2iLwpKyOVuKORkjeVjg4doK91BJynJXzZ/jZOP57v5rqHRB/EQejZ8IXKsu89a6p0P4vB6KP4QvQ1y4icOjbbkZiIi887jxq6lkTHSSOaxjRdznGwA5SSqv1i2wtaS2jiD7f3stw09EYs4jpLehRbadrg6sndDG78micQ0A5SPGRkPKL3DebPjWRs31A7tHD1BLacEhobk6UjI58TAciRmTcC1rrvhRCEN9pxzulOWys19VtN0o437oEY5GRxW7XNJ9qyNG7VNIxnv3xzjkkY0Zcxjw+26u3R2gKWBuGGniYOZjbnnLrXJ5yV4aW1VoqkETU0TifnBoa8dD22cO1V/kU9bOCfRt73nhqVrL3fT8NwLorOLSHEEEgAktdvLc7XIGYI4lIFh6I0bHTQxwRCzI22A4+UknjJJJJ5SVlvcACSQAN5O5cksOT29HVHOOT9Rao6y0OLD3XTYuTho735LYls43hwBBBB3EG4PWoaa7CafR9LmDTldKKmpAlkAE0uQe7y3c66fXLGnvGqn00vxuXboVyzk1jxFF4Vkrvwfa7EcXcEZxXN78EzO++6p7VSulNdRAyyEGpgBBe6xHCMy3q36z9HW+oRfZMVMapePUPrNP9qxaadLbP8ALKXt7oHUCIvOedjGlz3NY0by4gAdZXmneeiLVwax0T3YWVdO5x3Bs0ZJ6g5bRS012Qmn0ERec87WNLnua1o3ucQAOklQSeiLXUmnqSV2COpgkd5LJWOPYDdZz5GjeQOk2UtNdkJpn2i+GStO4g9BBX2oJCLErtKQQ/LTRRX3cI9rfiIXzQaWp5r8DPFLbfwcjXW+qVOHjJGV0ZqIigk5S0l8tN6R/wARVyabH/TLPV6b44lTekvlpvSP+Iq5NNfo0z1em+OJerf/AE/KPNp/v+Cn9CaQdTTxzxtaXsJLbi4xEFoyG/fuU6ds00pVg1FRLHwrxfDM5xfy4ThaQzzRkN2SiuosDX6Qo2uFxwzDbze+HtAXTKrqrnXJbey2mqU4vd0cqVNPNTTOY4OimidY2NnNcOMOB6wQdxuplT6Z0tpjBSxvs1jPxrgcDXDdjlcMzfdhAsczbk/NtMQbpK4Fi6GNx5zd7b9jQOpS3YTCO5ql9u+MwaTzNY0gdr3dqtZYvSVmOStcH6jrzwQjWbZvV0cJmJjljbbHwZddl8rkOAu29sx2WXzs01nkpKqKPEeAleGPYT3oLzhEgHEQSLnjF+a176fhD6WpY4XDoZAegscFy3A4hzSN4IPXdRRN3QamTdBUzTiXRt2H5JTen/hyKrdVdMzUkr3U7bzSxmFhtctL3xm4bbvnd7YDlI32sbS27eKU3p/4cihWx6hbLpJhcL8FHJIOkYWDsx36gooaWny/uTcm70kbuHZFVzNMtRVtbM7Nwc10hvyOkxDPoB61BdIUVVo6qLSTFNHYh8ZNi07nNd85p5+QgjeF0+qo28UTcFJN84OfGecEBw7C131is6NTKU9sumXuojGO6PaJZs61r7vpi59hNGQ2UDcbjvXgcQdY9bXLT7UdenUdqenI4dzbufkeDYd1gcsZz37hnxhQ3YlVlte9l+9khdcc7S1wPUMQ/aUX1xrHS11W92ZM0gHmsJY0dTWgK0dPH1mvHZEr5ein56N1qhqVU6Uc+aSUtYHWdLJd73vyJAuRewtck5XG/O2Trts6koIxURzcLG1zcRw4HxkkBrsibjFYXFiCR0jL1S2nMoqWKn7lL8GK7hIBiLnOde2E8vsXrrLtUZVUs1P3KWcI22Iyg2Nwb2wC+5Xbv9ThfD+uiiVOzvkkmyTXKSqa+mqHF8sbcTHne+O4BxHjc0kZ8YI4wSYTtoaP/Ujl/cx+961+y6oLNKUtj4Re084cx/32PUtjtn/OR9DH/vSMFDUceUHNyo5+pqNGacmFCaCma8vmne9/Bglzo8ETRG0NzNy1xdzADcSsrVTVGtNfTsdFNT2djMha5mFjLFxa7lNw3LjcLqabCtGM4KpqSLvL+CB5Gta15A6S5t/NCtRZ3ajZJxijSqjelKTKI23tH/qLMv8At4/jmUs2Ej8kqPWD9nGoptu/OLPV4/jmUs2FeKVHpz9nGps+WX6Ih8wzE2jaI0tV1gp4iTTPaHNw3ZEALB3Cu+c6+ds8iLDeteNi82C/dceO3g8G7Dfkx4r258KsHWvXWkoMpXF8pFxFHYvtym5s0c5PLa6r+TaRpOscWUNMG87WmVzb7iXEBjesdapXK5xW3hF7I1bnu5ZA71WjqpwDnQzxGxwnI7iL8TmkWNjkQQuiNUdNispIai2EuBDmjcHtJa4DmuDbmIXPet1PWMqD3aSZy1rnXc0kA7hduXFuGSt3Ym4nR7uaeQDosw+8lX1cU61LyZ6ZtWOPgomXeetdU6H8Xg9FH8IXK0u89a6p0P4vB6KP4Qmu6iTo+5GYtHrxpAwUFVK02cIyGnke/vGntcFvFF9ptOX6LqwOJjXdUb2SH2NK4a0nNZ+p2TzteDnNjCSGtFybADnOQC6p0TQNghihZ4MbGtH7ItfpO/rXLNLNgex+/C5rreaQfuXV7HggEG4IuDzFduub+E49F5PpEReedxrNZNNx0dPJPLuaMmje5xya0c5PZmeJUDpTTddpWoZGSXF7rRwtNo28e7jsASXHPI8WSmu3itN6SEHvfxkhHK7vWtPUC/tWu2G0QdVzynMxxADmMjt/TZpHWV6FMVXU7PJxWyc7FX4M9uxd3B51Y4W24Rd5fkviv126lDKPSVdoipfGHFjmO7+MkmJ4yIOHjBFrOFjnxLpFU1t3owJ6SUDN8cjD0RlpH2hUUXyslsnymLqYwjuhw0WdqrrBHXU7J48r5PZe5ZILXaTx7wQeMEHjXN+nvGqn00vxuVh7Ca4iaqhv3ro2yAchY7CT1h47Aq80941U+ml+Ny1or2WyijO+e+uLLurP0db6hF9kxUxql49Q+s0/2rFc9Z+jrfUIvsmKmNUvHqH1mn+1Yo0/tn+WW1HugX9rxrQzR9OZCA6RxwxMPzn77n6IGZ6hxqkqCmrdM1eF0he7NznP+TiZkDZoyHEA0bzv4yt9twq3OrYo/mxwggfSe52I9jWdi1WoGujNHcPeAymXBmHhtgzFlm0+UoprcKt0VmTFtilbtk8JEh0xsdkZC58NRw0jQTwbo8OO3E04jY8gN75ZjesLZVrrJDNHSzPLoJCGsxG/BvOTQD5BNm4dwJBFs77v/wB6Wf4N3+sP6FU09T+MdIzvTjLm2+bniGfN9yvXCycXG1FZyhCSlWdO6x6ajo6eSeTMMGTRvc45NaOcnszPEue9KaVrNKVLGuJke91o4m5MZfiaDkLDe452FyVOtuGknOZQxjJrg+Vw5wGtb7HP7Vrdh1GHVk0hF+DhsOYvcBfps0jrKyoiq6nZ5L3Sc7FX4MgbGJ+DuaqLhLeBgdgvycJe9ufAodrTW1do6SsuX0rnhpebuwyCPLF85vegg8juSy6YVNbd6JrZqSUDvnskY7n4MtI+0KjT3ynNKRN9KhBuPB+bBh+Pq/Rx/E5bjalr6+ncaSldhlsDLILXYHC4Y3kcRYk8QItmbjUbB/l6v0cfxOVdaXrjPPNMSSZJHvz5HEkDqFh1LX0lO9t+MGbscaUl5JZqbqBPpFrqiSUxxlxGNwL3yOGRIuRlxYid43L8111Dm0aI545jIzEAHtBY+N+ZG4nI2PfAjPLkW31e2qx0tNBAKQu4NgaXCUDERvdbBlc3PWsbXDaYytpJKcUxjLywhxkDrYHtfuwjfa3Wid/qdfD+ug1Ts75Jtsq1vfWwvimN54bXd5cZyDj9IEWPUeNFUmpOl3U07pGGxMbm5chcw/7UWF2ne97ejem9OC3dmo0l8tN6R/xFXJpr9Gmer03xxKmtJOHDTekf8RVy6bP/AEyz1em+OJdF/wDT8o56f7/grTZ7+cqP0o9xXSi5q2eH+0qP0o9xXSq59d71+DfR+x/kojbb+cW+rx/HKpdsK8TqPWD9nEojttP9ot9Xj+OVS3YSfyOo9YP2cS0s+WX6KQ+YZP8ATHyE/o3/AAlcqxb29S6p0x8hP6N/wlcqxOFxmOJND1IazuJde3bxSm9P/DkUM2O1rY9JNDjbhYpIx53eyD7O3Wpnt28UpvT/AMORVTq5omoqJHdzX4WJnDNANnHA5g736QLgR0ctlahJ0Yf3K3Nq9NHUKqbbxXC1JAN93yHlAADG9t3/AFViUm2KdjME1K18zci7GY++GXfRlhseUXGfIoVPJWaUqy4NMsz7ZMFmsaMgMzZjByk8fGSs6NPKE90+kXuvjKO2PbJTsPoC6sllt3sURF/pyOFvY16iuvFCYa+rYf1r3DzZDwjfY4K+9SdWm0FM2IEOeTikePnPIAy+iAAB0X3krQ7T9RzWtbPBbuiMWwmwErN+G53OBJsTlmQeIiYales34fAlp36KXlcnxssp6Oo0fFiggfJGXMkLo2F1wSQSSLm7S09vIpd+D9H/AIWn/wBKP+lc76F01V6NncWXifufFK02cBuDmGx6CLHM2OZUyl2zVGHvaaEO8oueW383I+1RbprHLMOn9ya9RBRxLhotqDQ1Mxwcynha4bnNjYCDzEC4VJbZ/wA5H0Mf+9S7ZlrBpOqqJH1DHup3syfhDI2ObmMF7YgbkG2I+Dc5KIbaD/aR9DH73pp4OF2G/AvkpVZRN9hniE3rL/s4FYqrnYWfyCb1l/2cCsZc2o/yyN6P8aKJ23fnFnq8fxzKRbHqvgdG10pFxHI99vMhY77lHdt5/tFnq8fxzKS7FadstBWRu8F8rmm3I6JgPsK65/LrP2OaHzDKnxyVVQDI+8k0jQ558p7gL9Avu4gLLp3RGi4qaJkMLAxjRYAcZ43E8bjvJ41zNpzRE1HO6GUFr2HvXZgObfKRp5Dv5t28FTel2i6Uq2NpaeJpncLGSMHHbdizOGM8rjkL5WyV9TW7Etr4KaexQb3dmh2n6RbPpKoLTdrC2MEcrAA797EOpWZsS/N7/Tv+GNVFrZoB9DOIZHhz+DY8kXtd17gE5kAgi+V7bgrW2GVIdRTMuLsnJI5nMZY9od2KNQl6C29cE0Z9Z5KRl3nrXVOh/F4PRR/CFyrK4Z58q6q0P4vB6KP4Qq67qJbR9yMxeVVTtkY+N4u17XNcOVrgQR2FeqLzjuOW9YdDyUlRLBJe7DkfKYfBeOYj7xxK4tk2t7J4GUsrgJ4m4W3PykTdxHK5oyI5r8Ztu9eNTItIRi54OZgPByAX/YcONvtBzHGDRendWayhfeaNzA0gtlZcsuDkRINxvuvY8y9JShqIbW8M89xlRPcllHTaLnrRm03SUTQ3hWygbuGYHH6zSCeslfmktpekphh4YRA5WhYGk35HG7geghY/wrM+Db+XDBK9vFCfySYDvfxkbjznC9o6wH9i1uw2sDaueM/3kVxzmNwy7HE9RUz1b0fJpDRDaetjkY6xYHSAh5wWMcwDs91hn4WE8RVTaR0VW6JqWPc0tcx145QCY37xYHnFwWmxsSta8SrdLfKMrMxsVq6Ok1TO3erBnpIgc2Rvcf8AMc0D7MrNbtnHB50h4W3FJ3l+W+G4HNbr41BaejrdL1T3tbje93fvsRFGNwBdnhAG4Zk24yq6eiUJb58JFr7ozjthy2TDYRQky1U9smsbGDylxxEdQa36wVd6e8aqfTS/G5dH6qaAjoaZkEeds3utYvkPhOI6gAOIADiXN+nnDuqp9NL8blrRZvtlJGd8NlUUXfWfo631CL7JipjVLx6h9Zp/tWK5qw/9Ot9Qi+yYqY1ScO76H1mn+1Yo0/tn+WW1HugTTblQubVwzfNkhw/tRucT7HtXrsV7mkdUwTRRPeQ17OEY1xsLteBiHFdh6yrL1z1bZX0zoXHC4HFG/wAl4vY84IJBHIeWy5/rtH1mjqhpeHwSsddjx4JtxtducCDmOQ2I3hVpkravTzhi2Lrt344Oi/wfo/8AC0/+lH/Sn4P0f+Fp/wDSj/pVT0u2SpDAJKeJ7vKDnNB58OefX2L90FrzpasrIXRx44mvGOOFlo8ByOKRxyIBJF3AXAyWH8a1Zb/2bq+t9f6M3bvRkdxSAd6OEjPMTgc0dgd2LUbEa4MrpIybcLEcPO9hDrfVxnqVs64avtrqWSBxwk2cx3kyN8E9G8HmcVzvVUtVQVLQ8OhmjcHNPEbHJzTuc09hzB4wt6GrKnX5MLk4WqzwdRKltute11RTQg5xxuc7mMpaAOm0d+sL2btlmMYb3IwzHLFjdgLuXg8N9/zcXWohrboirjEVVWEiaqdI7C4Wc1rBHYuHzb4rBvEGjoFdPRKE8z/Ra+5Tg1Eluwf5er9HH8TlX2nqA09TPCRbg5HtHmgnCegtsetWDsH+Xq/Rx/E5b3alqI+qPdVM0GYC0jN3CNG4j6Y3WO8W5ADp6qhe0/OCnpudCx4Nns9pKKo0fTP7ngc5rBG8mJhdwkYDTc23mwd+0CpH+D9H/haf/Sj/AKVz1q7rLV6OlfwfendJDK02JHlNNi1w5RYqXVO2apLe8poWO8pznOH1Rh96ys01m7MevyaQ1ENvxdlsN0DSDdTQD/KZ/JFC9l+m9JVD531UcjoXgOjkLWsaHCwwMabXaQb3F/BzNyi5ZxlCWGzpg1JZSJ6aCL9VH9Rv8l6GFpbhwjD5NhbLmXoizyXPBlFECCI2AjcQ0X9y90RAeMtLG43cxrjyloJ9q+oYWtFmtDR9EAe5eiID8IXj3JH+rZ9UfyXuiArTbt4pTen/AIcii2w/84SerSfaQKU7dvFKb0/8ORRbYf8AnCT1aT7SBejX8szhn8wi49IaCpZzimp4ZXeU+Nrj2kXWRQ0EULcMMTIm+TG1rR2NAWSi8/Lxg7cIIiKCTEr9GwTi00Mco5JGNcP3gViUurNFGcUdJTtdyiJgPba62yKdzXGSMILxlpI3G7mMceUtBPaQvZFBJ8RQtaLNaGjkaAM+pfaIgPGWljcbuY1x5S0E2619Qwtbk1rWj6IA9y9EQGLpDRsM7cM0UcrRuEjGuAPKA4ZJo/RsMDcMMUcTTvEbGtBPKcIzKykU5eMEYPGWljcbuY1x3Xc0E261+w07GXwta2+/CAL26F6ooJMbuCH9VH9Rv8lkAWyC/UQBERAF+EL9RAamp1YoZDd9JTuPKYWX7bXXvQaFpoM4aeGI8scbGntAWeitufWSMIL4lja4FrgHA7wRcHpBX2iqSaY6paPvfuKmv6GP3YVtoYWsaGsaGtG4NAAHUF9opcm+yEkgsc0MR/u2fVb/ACWQigk+DE3DhwjDa1rC1uS3IvJtDECCI2AjMENbkexZCIAvOop2PaWva17Tva4Ag9RXoiA0zdU9Hg3FFTX9DH/SttFE1oDWgNA3AAADqC+0UuTfZCSXQWPW0MUzcMsbJW+TI1rh2OC02v8A3T3DOKVr3TOAA4M2eGkjE4Zg3w3tbO5Cqak2m6Upvxcwa8jeKiNzZAOTvS09ZBW1VEprMWZWXRg8SLooNAUkLsUNNDG7ymRsa7tAuqn25aTa+op4Gm5hY4vtxOlw2aefCwHocFiV+16ue0tYyGIn5zWuc4dGJxHaCtFq7qrW6RlxAOwudd9RLfDmcziPyjuYddhmuqml1y9Sx9HPbaprZWifbCKAiOqnO57mRt/yw5zj0d+B1FWosDQeiY6WCOCIWYwWz3k7y485JJPSs9cV0983I6qobIKJh6Q0TTz24aCKW27hGNdboxDJY9Hq5RxHFHSwMd5TYmB3aBdbRFTc8YyXwgiIoJInJrqASOBORI8McX7KklBU8JGyS1sTQbb7X4rqq6jw3ecfeVZmr/i0Ho2+5b2wUUsGVcm3ybBERYGoREQBERAY9ZRRSgCWNkgBuA9ocAd1wHDevOk0XBE7FFDFG61rsja02Nja4G7IdizEU5ZGAiIoJCIiAIiICNa5aTmh4Hgn4cWO+TTe2C3hA8pXxqdpWaZ0olfiwhtsmi18V/BA5Fj7Qf8At/8AM/2Lz2f+FP0M97l0YXpZ/wC7Mcv1ME0REXObBERAEREAREQBERAEREAREQBERAEREAREQBERAEREAREQBERAF5VFMx4s9jXjkcAR2FeqIDAj0JStN208IPKImA9oCzwiKW2xgIiKAEREAREQFR1Hhu84+8qzNX/FoPRt9yrOo8N3nH3lWZq/4tB6NvuXTf7UYVds2CIsHTlWYoJXjeG5ec6zQe0hc6WXg3bwaXWHWjgyY4bF4yc45hp5AOM+wc60tHT11Vd4kfh5XPLW35gPuC0kMZc5reNxA6ybK2aeFrGtY0Wa0AAcwXRLFa47MI5m+SAVL66kIxPfY7iXY2Hm77d7CpLq7rE2fvHgNktuG5w5Rz8y2GnKQSwStI+aSOZwzB7Qqwp53Mc17TZzSCOkJFKyP3Dbg/sWTrPO5lNI5ji1ww2I3i7mhQvR+sMzJGufI97Re7b78jYZ89lLNZpQ+he4bnNjI6C5hUI0LTCSeJjtxcLjlAzI67JUlseRY3uWDby1WkKnvmNe1h3BhwC3nEguWqkqqmF9nPlY4cRc73E2IVoAWUY19gBijfbvg+1+ZwcSO0BRCxN4wTKGFnJlarabNQ1zX24RlrkfOB47cR5epbTSVeyCMyPOQ3AbyeIDnUJ1Hd+U9Mbve0/cvXXqrLpmx3yY29vpO/8AFu0qHWnPBKm9mTDrtP1M7rNc5oJs1kdwei4zcf8AlllR6N0jGMbTJy24QOP1SSD0ZrJ1CpAXSyEZtAa3mvck+wdpU0Uznte1IiMNyy2VrpvTDqhsQe2z2Yw6243w2y4jkbj/AINts/8ACn6Ge9yxteKMMma8C3CNufObkT2ELJ2f+FP0M97laWPT4KrO/kkumNKMp2YnZk5NaN7j9w51C5NNVdS/BGXC+5kfe2HO7f1k2XlrZWGSpeOJneAdG/239ikGodIBE+S2bnWv9Fv/AJJ7AqqKhHc+yzblLBqptDV8Yxh7zbMhkri7s4+q69ND63SNIbP37fKA75vPl4Q9vSpyq31spRHUvtkHAPt52/2g9qQkp8SQknDlFjRvDgCDcEXBG4g8arvSul6hs8zRM8ASPAAOQAcQAt/qJVl0T4yb4CLea6+XaD2qJaZ8Yn9K/wCIqa44k0xOWYpm6brBUysZFA1xcGjG+13E8ZucmjnPsWvroa2MYpTMB5ReSO0E2Uy1TpWspoyBm8YnHlJ3dgsFtJ4Q9rmuFw4EEcxVfUUXhInY2uWQbV/WWVj2slcXscQLuzc0njxbyOW6nqp4q3KV12MJ3loPaEvilhoVSb4PVERYGoREQBERAEREAREQBERAEREAREQBERAEREAREQBERAEREAREQFR1Hhu84+8qzNX/ABaD0bfcqzqPDd5x95Uj0frfwUbI+BxYWgX4S17cdsOS67YuSWDmrkk+ScrU61xF1JMBxAHqa5rj7AVpPw4/+D/7P/wtroLTgq+EaYsIAF++xXDri3ghYbJR5aNt8ZcEBoZA2SNx3B7SegEFW0qy09oZ1O8ixMZPeu5uQ849qkehNa4uDa2clrmi2KxIcBx5AkHlWtq3JNGdb2tpkjrpA2ORx3Bjj2AlVKpbrLrMyRhihuQ7wnEEZcgBzzWHqroR0r2yPFo2m+fznDcBzX3nqU1rZFtib3PCJBp2Is0eWne1kQPSCwKJaseNQ+cfhcprrd4pL+x8bVCtWPGofOPwuUV+xifvRZqjmvfi7fSN+F6kajmvfi7fSN+F6xr9yNZ+1mh1I8Z/Yd9y+NdIyKpx8prSOi2H7ivvUjxn9h33Lfa5aJMrBIwXey9wN5YeTlI39ZW7liwxSzAxNn8otM3ju09RuPu9qlyq3QuknU8okAuNzhytPF07j1KYSa4U4bcB5Pk4bG/OdypbW92UXrmsYZq9f5QZIW8Ya4/WIA+Er62f+FP0M97lotLvlkInkFhKTh81ttw5Mxnx5re7P/Cn6Ge9yvJYrwUTzPJo9YYi2pnB8snqd3w96mGo8gNNbyXuB67H714a4aEdIBLGLvaLOaN7m8RHKR7R0KP6taa7ne4OBLHeFbeCOMD2EfyR/HXwSvhnyWOq+13kBqbeSxoPT3zvcQpHUa20zWktcXniaGuGfS4ABQrDLUzGwxPebm24D7gBYKtMWnlk2STWESTZ/EbTu4iWN6xiJ94Ua0z4xP6V/wARVj6H0eIImxjO2bjyuO8/84gFXGmfGJ/Sv+Iq1ct02ys1iKRYervi0HmN9y2K12rvi0HmN9y2K5pds3XRT5VtUXycfmt9wVSlW1RfJx+a33BdF/gxp7Z7IiLmNwiIgCIiAIiIAiIgCIiAIiIAiIgCIiAIiIAiIgCIiAIiIAiIgNQ7VmkJJMW/6T/6l+fgxSfqv33/ANSIrb5fUrtX0H4MUn6r99/9Sy9H6KhhLjEzCXWvm43t0koiOTfknavoZUsbXAtcA4HeCLg9RUR0/oaBh7xmG/IXW7L5IitW3krNLBk6vaFp3DE6MOI5SSOwmyk4FsgiKJttkxSweVXSslYWPGJptcXI3EHeOcLCpdAU0b2vZHZzdxxPNuLcSiKqk1wThGzWNX0MczQ2RuJoN7XIzFxxEcpRFGcEnhRaEgidjjjwusRfE45HpK2CIpbb7ISwR/WLREBaZODAfyi4vzkA2J51h6t6Hgddzow4jdckjeeImxRFopPZ2UwtxINIaLhmw8IzFhvbNwte1/BI5AvzR+ioYS4xMw4rXzcb2vbeTyoiz3PGC+F2Zq1GmtEQPa57oxi8oXBPThIv1oiRbT4DWURjR+i4nSYXNuL+U7l5iptR0UcQwxsDRzbz0neetEWlrZSCRkLVTau0r3Oc6K7nEknE/MnM7nIizTa6LtJ9mxp4Gsa1jRZrRYDPIDpXoiKCTT/gxSfqv33/ANS2zGAAAbgLDoCIpcm+yEkuj6REUEhERAEREAREQBERAEREAREQBERAEREAREQBERAEREAREQBERAf/2Q=="/>
          <p:cNvSpPr>
            <a:spLocks noChangeAspect="1" noChangeArrowheads="1"/>
          </p:cNvSpPr>
          <p:nvPr/>
        </p:nvSpPr>
        <p:spPr bwMode="auto">
          <a:xfrm>
            <a:off x="6872743" y="4384240"/>
            <a:ext cx="25717" cy="3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5362575" y="332656"/>
            <a:ext cx="255091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Kings Caslon Text" panose="02000503000000020003" pitchFamily="2" charset="0"/>
              </a:rPr>
              <a:t>Everyone at the</a:t>
            </a:r>
          </a:p>
          <a:p>
            <a:pPr algn="ctr"/>
            <a:r>
              <a:rPr lang="en-GB" dirty="0">
                <a:latin typeface="Kings Caslon Text" panose="02000503000000020003" pitchFamily="2" charset="0"/>
              </a:rPr>
              <a:t>Institute of Pharmaceutical Science, </a:t>
            </a:r>
          </a:p>
          <a:p>
            <a:pPr algn="ctr"/>
            <a:r>
              <a:rPr lang="en-GB" dirty="0">
                <a:latin typeface="Kings Caslon Text" panose="02000503000000020003" pitchFamily="2" charset="0"/>
              </a:rPr>
              <a:t>King’s College London</a:t>
            </a:r>
          </a:p>
          <a:p>
            <a:pPr algn="ctr"/>
            <a:r>
              <a:rPr lang="en-GB" dirty="0">
                <a:latin typeface="Kings Caslon Text" panose="02000503000000020003" pitchFamily="2" charset="0"/>
              </a:rPr>
              <a:t>(Dr Dom Spina, Dr Victoria Boswell-Smith, Dr Simon Pitchford, Professor Miraz Rahman)</a:t>
            </a:r>
          </a:p>
          <a:p>
            <a:pPr algn="ctr"/>
            <a:endParaRPr lang="en-GB" dirty="0">
              <a:latin typeface="Kings Caslon Text" panose="02000503000000020003" pitchFamily="2" charset="0"/>
            </a:endParaRPr>
          </a:p>
          <a:p>
            <a:pPr algn="ctr"/>
            <a:r>
              <a:rPr lang="en-GB" dirty="0">
                <a:latin typeface="Kings Caslon Text" panose="02000503000000020003" pitchFamily="2" charset="0"/>
              </a:rPr>
              <a:t>Verona Pharma Ltd (Professor Michael Walker and Dr Lui Franciosi)</a:t>
            </a:r>
          </a:p>
          <a:p>
            <a:pPr algn="ctr"/>
            <a:endParaRPr lang="en-GB" dirty="0">
              <a:latin typeface="Kings Caslon Text" panose="02000503000000020003" pitchFamily="2" charset="0"/>
            </a:endParaRPr>
          </a:p>
          <a:p>
            <a:pPr algn="ctr"/>
            <a:r>
              <a:rPr lang="en-GB" dirty="0">
                <a:latin typeface="Kings Caslon Text" panose="02000503000000020003" pitchFamily="2" charset="0"/>
              </a:rPr>
              <a:t> Sir David Jack, Dr Alec Oxford</a:t>
            </a:r>
          </a:p>
          <a:p>
            <a:pPr algn="ctr"/>
            <a:r>
              <a:rPr lang="en-GB" dirty="0">
                <a:latin typeface="Kings Caslon Text" panose="02000503000000020003" pitchFamily="2" charset="0"/>
              </a:rPr>
              <a:t> </a:t>
            </a:r>
          </a:p>
          <a:p>
            <a:pPr algn="ctr"/>
            <a:r>
              <a:rPr lang="en-GB" dirty="0">
                <a:latin typeface="Kings Caslon Text" panose="02000503000000020003" pitchFamily="2" charset="0"/>
              </a:rPr>
              <a:t>Tor </a:t>
            </a:r>
            <a:r>
              <a:rPr lang="en-GB" dirty="0" err="1">
                <a:latin typeface="Kings Caslon Text" panose="02000503000000020003" pitchFamily="2" charset="0"/>
              </a:rPr>
              <a:t>Vergata</a:t>
            </a:r>
            <a:r>
              <a:rPr lang="en-GB" dirty="0">
                <a:latin typeface="Kings Caslon Text" panose="02000503000000020003" pitchFamily="2" charset="0"/>
              </a:rPr>
              <a:t> University, Rome (Professor Mario </a:t>
            </a:r>
            <a:r>
              <a:rPr lang="en-GB" dirty="0" err="1">
                <a:latin typeface="Kings Caslon Text" panose="02000503000000020003" pitchFamily="2" charset="0"/>
              </a:rPr>
              <a:t>Cazzola</a:t>
            </a:r>
            <a:r>
              <a:rPr lang="en-GB" dirty="0">
                <a:latin typeface="Kings Caslon Text" panose="02000503000000020003" pitchFamily="2" charset="0"/>
              </a:rPr>
              <a:t> and Dr Luigi </a:t>
            </a:r>
            <a:r>
              <a:rPr lang="en-GB" dirty="0" err="1">
                <a:latin typeface="Kings Caslon Text" panose="02000503000000020003" pitchFamily="2" charset="0"/>
              </a:rPr>
              <a:t>Calzetta</a:t>
            </a:r>
            <a:r>
              <a:rPr lang="en-GB" dirty="0">
                <a:latin typeface="Kings Caslon Text" panose="02000503000000020003" pitchFamily="2" charset="0"/>
              </a:rPr>
              <a:t>)</a:t>
            </a:r>
          </a:p>
        </p:txBody>
      </p:sp>
      <p:pic>
        <p:nvPicPr>
          <p:cNvPr id="9220" name="Picture 4" descr="http://islandora.ca/sites/default/files/KCL_UoL_box_red%20rgb%20pi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" t="1597" r="2809" b="20737"/>
          <a:stretch/>
        </p:blipFill>
        <p:spPr bwMode="auto">
          <a:xfrm>
            <a:off x="7779785" y="4833157"/>
            <a:ext cx="1256195" cy="97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Simon\Downloads\DSCF2646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755" y="1931225"/>
            <a:ext cx="3564137" cy="356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962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66D5-EB01-0479-AB94-19A510AA2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.telegraph.co.uk/multimedia/archive/02058/jack-port_2058618f.jpg">
            <a:extLst>
              <a:ext uri="{FF2B5EF4-FFF2-40B4-BE49-F238E27FC236}">
                <a16:creationId xmlns:a16="http://schemas.microsoft.com/office/drawing/2014/main" id="{7758EDAF-96AC-7820-69CF-5129BC167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199" y="2629257"/>
            <a:ext cx="1178719" cy="156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tatic.independent.co.uk/s3fs-public/thumbnails/image/2011/12/08/19/56-David%20Jack.jpg">
            <a:extLst>
              <a:ext uri="{FF2B5EF4-FFF2-40B4-BE49-F238E27FC236}">
                <a16:creationId xmlns:a16="http://schemas.microsoft.com/office/drawing/2014/main" id="{9DD352C8-7AEE-556A-88FE-54EBFEE06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039" y="2164230"/>
            <a:ext cx="2160270" cy="285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equinoxpartners.co.uk/assets/Uploads/_resampled/CroppedImage305233-DJ-pencil.png">
            <a:extLst>
              <a:ext uri="{FF2B5EF4-FFF2-40B4-BE49-F238E27FC236}">
                <a16:creationId xmlns:a16="http://schemas.microsoft.com/office/drawing/2014/main" id="{B4EE301E-C09F-B888-643F-EA45A772C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240" y="2950724"/>
            <a:ext cx="1634133" cy="124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6BEAD0-976B-E849-015C-113FC51D45F4}"/>
              </a:ext>
            </a:extLst>
          </p:cNvPr>
          <p:cNvSpPr txBox="1"/>
          <p:nvPr/>
        </p:nvSpPr>
        <p:spPr>
          <a:xfrm>
            <a:off x="859000" y="1551510"/>
            <a:ext cx="4573166" cy="1153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3600" dirty="0">
                <a:latin typeface="+mj-lt"/>
                <a:ea typeface="+mj-ea"/>
                <a:cs typeface="+mj-cs"/>
              </a:rPr>
              <a:t>Sir David Jack </a:t>
            </a:r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3600" dirty="0">
                <a:latin typeface="+mj-lt"/>
                <a:ea typeface="+mj-ea"/>
                <a:cs typeface="+mj-cs"/>
              </a:rPr>
              <a:t>CBE, FRS, FRSE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5982770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23904</TotalTime>
  <Words>1438</Words>
  <Application>Microsoft Office PowerPoint</Application>
  <PresentationFormat>On-screen Show (4:3)</PresentationFormat>
  <Paragraphs>312</Paragraphs>
  <Slides>33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49" baseType="lpstr">
      <vt:lpstr>ＭＳ Ｐゴシック</vt:lpstr>
      <vt:lpstr>ＭＳ Ｐゴシック</vt:lpstr>
      <vt:lpstr>Arial</vt:lpstr>
      <vt:lpstr>Arial Rounded MT Bold</vt:lpstr>
      <vt:lpstr>Calibri</vt:lpstr>
      <vt:lpstr>Candara</vt:lpstr>
      <vt:lpstr>Kings Caslon Text</vt:lpstr>
      <vt:lpstr>Symbol</vt:lpstr>
      <vt:lpstr>Times New Roman</vt:lpstr>
      <vt:lpstr>Wingdings</vt:lpstr>
      <vt:lpstr>Tema di Office</vt:lpstr>
      <vt:lpstr>Bitmap Image</vt:lpstr>
      <vt:lpstr>Prism 4</vt:lpstr>
      <vt:lpstr>Chart</vt:lpstr>
      <vt:lpstr>Microsoft Excel Chart</vt:lpstr>
      <vt:lpstr>Worksheet</vt:lpstr>
      <vt:lpstr>PowerPoint Presentation</vt:lpstr>
      <vt:lpstr>Conflicts of interest</vt:lpstr>
      <vt:lpstr>PowerPoint Presentation</vt:lpstr>
      <vt:lpstr>PowerPoint Presentation</vt:lpstr>
      <vt:lpstr>PowerPoint Presentation</vt:lpstr>
      <vt:lpstr>Need for New Therapies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Pharmacophore - Trequinsin </vt:lpstr>
      <vt:lpstr>PowerPoint Presentation</vt:lpstr>
      <vt:lpstr>Examples of Chemistry and SAR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Interaction with existing bronchodilators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Rome ‘Tor Vergata’, Italy  Department of Internal Medicine Unit of Respiratory Clinical Pharmacology</dc:title>
  <dc:creator>Mario</dc:creator>
  <cp:lastModifiedBy>Suzanne Evett</cp:lastModifiedBy>
  <cp:revision>237</cp:revision>
  <dcterms:created xsi:type="dcterms:W3CDTF">2010-09-24T09:35:45Z</dcterms:created>
  <dcterms:modified xsi:type="dcterms:W3CDTF">2026-06-09T15:29:12Z</dcterms:modified>
</cp:coreProperties>
</file>